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62" r:id="rId2"/>
    <p:sldId id="257" r:id="rId3"/>
    <p:sldId id="279" r:id="rId4"/>
    <p:sldId id="261" r:id="rId5"/>
    <p:sldId id="281" r:id="rId6"/>
    <p:sldId id="282" r:id="rId7"/>
    <p:sldId id="283" r:id="rId8"/>
    <p:sldId id="284" r:id="rId9"/>
    <p:sldId id="285" r:id="rId10"/>
    <p:sldId id="271" r:id="rId11"/>
    <p:sldId id="280" r:id="rId12"/>
    <p:sldId id="272" r:id="rId13"/>
    <p:sldId id="286" r:id="rId14"/>
    <p:sldId id="270" r:id="rId15"/>
    <p:sldId id="296" r:id="rId16"/>
    <p:sldId id="288"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293" r:id="rId43"/>
    <p:sldId id="290" r:id="rId44"/>
    <p:sldId id="291" r:id="rId45"/>
    <p:sldId id="294" r:id="rId46"/>
    <p:sldId id="292"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8" autoAdjust="0"/>
    <p:restoredTop sz="92381" autoAdjust="0"/>
  </p:normalViewPr>
  <p:slideViewPr>
    <p:cSldViewPr snapToGrid="0">
      <p:cViewPr varScale="1">
        <p:scale>
          <a:sx n="105" d="100"/>
          <a:sy n="105" d="100"/>
        </p:scale>
        <p:origin x="216" y="464"/>
      </p:cViewPr>
      <p:guideLst>
        <p:guide pos="3840"/>
        <p:guide orient="horz" pos="2160"/>
      </p:guideLst>
    </p:cSldViewPr>
  </p:slideViewPr>
  <p:notesTextViewPr>
    <p:cViewPr>
      <p:scale>
        <a:sx n="1" d="1"/>
        <a:sy n="1" d="1"/>
      </p:scale>
      <p:origin x="0" y="0"/>
    </p:cViewPr>
  </p:notesTextViewPr>
  <p:notesViewPr>
    <p:cSldViewPr snapToGrid="0" showGuide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69E50-24C6-4156-8DAA-6DD0C1079C89}" type="doc">
      <dgm:prSet loTypeId="urn:microsoft.com/office/officeart/2005/8/layout/hProcess9" loCatId="relationship" qsTypeId="urn:microsoft.com/office/officeart/2005/8/quickstyle/simple2" qsCatId="simple" csTypeId="urn:microsoft.com/office/officeart/2005/8/colors/accent1_1" csCatId="accent1" phldr="1"/>
      <dgm:spPr/>
    </dgm:pt>
    <dgm:pt modelId="{D0115B0F-FDFB-494B-AC0A-E04A5EC234DA}">
      <dgm:prSet phldrT="[Text]"/>
      <dgm:spPr/>
      <dgm:t>
        <a:bodyPr/>
        <a:lstStyle/>
        <a:p>
          <a:r>
            <a:rPr lang="en-US" dirty="0"/>
            <a:t>ETL</a:t>
          </a:r>
        </a:p>
      </dgm:t>
      <dgm:extLst>
        <a:ext uri="{E40237B7-FDA0-4F09-8148-C483321AD2D9}">
          <dgm14:cNvPr xmlns:dgm14="http://schemas.microsoft.com/office/drawing/2010/diagram" id="0" name="" title="Step 3 title"/>
        </a:ext>
      </dgm:extLst>
    </dgm:pt>
    <dgm:pt modelId="{F3ECE90F-7A47-4472-9560-98DC857F992F}" type="parTrans" cxnId="{CD5AA65A-6000-4F48-85D3-EB084B6F41D0}">
      <dgm:prSet/>
      <dgm:spPr/>
      <dgm:t>
        <a:bodyPr/>
        <a:lstStyle/>
        <a:p>
          <a:endParaRPr lang="en-US"/>
        </a:p>
      </dgm:t>
    </dgm:pt>
    <dgm:pt modelId="{39A3B9F5-08CD-49EE-B590-A9FA60312E8F}" type="sibTrans" cxnId="{CD5AA65A-6000-4F48-85D3-EB084B6F41D0}">
      <dgm:prSet/>
      <dgm:spPr/>
      <dgm:t>
        <a:bodyPr/>
        <a:lstStyle/>
        <a:p>
          <a:endParaRPr lang="en-US"/>
        </a:p>
      </dgm:t>
    </dgm:pt>
    <dgm:pt modelId="{B294A45F-A097-47D5-8F55-FC668EB3C982}">
      <dgm:prSet phldrT="[Text]"/>
      <dgm:spPr/>
      <dgm:t>
        <a:bodyPr/>
        <a:lstStyle/>
        <a:p>
          <a:r>
            <a:rPr lang="en-US" dirty="0"/>
            <a:t>Preprocessing and Feature Engineering</a:t>
          </a:r>
        </a:p>
      </dgm:t>
      <dgm:extLst>
        <a:ext uri="{E40237B7-FDA0-4F09-8148-C483321AD2D9}">
          <dgm14:cNvPr xmlns:dgm14="http://schemas.microsoft.com/office/drawing/2010/diagram" id="0" name="" title="Step 2 title"/>
        </a:ext>
      </dgm:extLst>
    </dgm:pt>
    <dgm:pt modelId="{ACBA6356-2F80-466D-9121-489D204B80B8}" type="parTrans" cxnId="{38A955D8-3C8B-463D-BA25-2C9E34FDDEBB}">
      <dgm:prSet/>
      <dgm:spPr/>
      <dgm:t>
        <a:bodyPr/>
        <a:lstStyle/>
        <a:p>
          <a:endParaRPr lang="en-US"/>
        </a:p>
      </dgm:t>
    </dgm:pt>
    <dgm:pt modelId="{881A9571-C437-40E4-90E1-61734033862D}" type="sibTrans" cxnId="{38A955D8-3C8B-463D-BA25-2C9E34FDDEBB}">
      <dgm:prSet/>
      <dgm:spPr/>
      <dgm:t>
        <a:bodyPr/>
        <a:lstStyle/>
        <a:p>
          <a:endParaRPr lang="en-US"/>
        </a:p>
      </dgm:t>
    </dgm:pt>
    <dgm:pt modelId="{A72F579A-815F-4730-AEB0-052A4E2EADB2}">
      <dgm:prSet phldrT="[Text]"/>
      <dgm:spPr/>
      <dgm:t>
        <a:bodyPr/>
        <a:lstStyle/>
        <a:p>
          <a:r>
            <a:rPr lang="en-US" dirty="0"/>
            <a:t>Analytics</a:t>
          </a:r>
        </a:p>
      </dgm:t>
      <dgm:extLst>
        <a:ext uri="{E40237B7-FDA0-4F09-8148-C483321AD2D9}">
          <dgm14:cNvPr xmlns:dgm14="http://schemas.microsoft.com/office/drawing/2010/diagram" id="0" name="" title="Step 1 title"/>
        </a:ext>
      </dgm:extLst>
    </dgm:pt>
    <dgm:pt modelId="{8EA6516C-EB3A-4FC0-BB44-265A3652D4BC}" type="parTrans" cxnId="{D2ECF758-131A-41EE-A789-9D6FDC186481}">
      <dgm:prSet/>
      <dgm:spPr/>
      <dgm:t>
        <a:bodyPr/>
        <a:lstStyle/>
        <a:p>
          <a:endParaRPr lang="en-US"/>
        </a:p>
      </dgm:t>
    </dgm:pt>
    <dgm:pt modelId="{6B184F14-5261-4D1F-8701-947EAF068BB3}" type="sibTrans" cxnId="{D2ECF758-131A-41EE-A789-9D6FDC186481}">
      <dgm:prSet/>
      <dgm:spPr/>
      <dgm:t>
        <a:bodyPr/>
        <a:lstStyle/>
        <a:p>
          <a:endParaRPr lang="en-US"/>
        </a:p>
      </dgm:t>
    </dgm:pt>
    <dgm:pt modelId="{EED87CD8-7E1B-964E-8469-55074385C6BA}" type="pres">
      <dgm:prSet presAssocID="{F1469E50-24C6-4156-8DAA-6DD0C1079C89}" presName="CompostProcess" presStyleCnt="0">
        <dgm:presLayoutVars>
          <dgm:dir/>
          <dgm:resizeHandles val="exact"/>
        </dgm:presLayoutVars>
      </dgm:prSet>
      <dgm:spPr/>
    </dgm:pt>
    <dgm:pt modelId="{A666D1DC-EEB1-6F4A-9F87-C7A22CD5E777}" type="pres">
      <dgm:prSet presAssocID="{F1469E50-24C6-4156-8DAA-6DD0C1079C89}" presName="arrow" presStyleLbl="bgShp" presStyleIdx="0" presStyleCnt="1"/>
      <dgm:spPr/>
    </dgm:pt>
    <dgm:pt modelId="{83AD5A04-0962-B74B-8D92-13E3E2F02666}" type="pres">
      <dgm:prSet presAssocID="{F1469E50-24C6-4156-8DAA-6DD0C1079C89}" presName="linearProcess" presStyleCnt="0"/>
      <dgm:spPr/>
    </dgm:pt>
    <dgm:pt modelId="{6C4850E1-0636-4D47-8EAE-C48E9257125C}" type="pres">
      <dgm:prSet presAssocID="{D0115B0F-FDFB-494B-AC0A-E04A5EC234DA}" presName="textNode" presStyleLbl="node1" presStyleIdx="0" presStyleCnt="3">
        <dgm:presLayoutVars>
          <dgm:bulletEnabled val="1"/>
        </dgm:presLayoutVars>
      </dgm:prSet>
      <dgm:spPr/>
    </dgm:pt>
    <dgm:pt modelId="{CA907D87-9C5A-2E4F-B59D-10AD768E72C2}" type="pres">
      <dgm:prSet presAssocID="{39A3B9F5-08CD-49EE-B590-A9FA60312E8F}" presName="sibTrans" presStyleCnt="0"/>
      <dgm:spPr/>
    </dgm:pt>
    <dgm:pt modelId="{602F466E-6DB1-9345-966D-7465ACFF8877}" type="pres">
      <dgm:prSet presAssocID="{B294A45F-A097-47D5-8F55-FC668EB3C982}" presName="textNode" presStyleLbl="node1" presStyleIdx="1" presStyleCnt="3">
        <dgm:presLayoutVars>
          <dgm:bulletEnabled val="1"/>
        </dgm:presLayoutVars>
      </dgm:prSet>
      <dgm:spPr/>
    </dgm:pt>
    <dgm:pt modelId="{54F5F1C2-3ADF-774B-86FE-EBE5BF691C75}" type="pres">
      <dgm:prSet presAssocID="{881A9571-C437-40E4-90E1-61734033862D}" presName="sibTrans" presStyleCnt="0"/>
      <dgm:spPr/>
    </dgm:pt>
    <dgm:pt modelId="{A862BC20-2150-8648-8F02-4287A50E9E68}" type="pres">
      <dgm:prSet presAssocID="{A72F579A-815F-4730-AEB0-052A4E2EADB2}" presName="textNode" presStyleLbl="node1" presStyleIdx="2" presStyleCnt="3">
        <dgm:presLayoutVars>
          <dgm:bulletEnabled val="1"/>
        </dgm:presLayoutVars>
      </dgm:prSet>
      <dgm:spPr/>
    </dgm:pt>
  </dgm:ptLst>
  <dgm:cxnLst>
    <dgm:cxn modelId="{1346CD1D-8C95-7049-97DA-D07E49306CDF}" type="presOf" srcId="{F1469E50-24C6-4156-8DAA-6DD0C1079C89}" destId="{EED87CD8-7E1B-964E-8469-55074385C6BA}" srcOrd="0" destOrd="0" presId="urn:microsoft.com/office/officeart/2005/8/layout/hProcess9"/>
    <dgm:cxn modelId="{D2ECF758-131A-41EE-A789-9D6FDC186481}" srcId="{F1469E50-24C6-4156-8DAA-6DD0C1079C89}" destId="{A72F579A-815F-4730-AEB0-052A4E2EADB2}" srcOrd="2" destOrd="0" parTransId="{8EA6516C-EB3A-4FC0-BB44-265A3652D4BC}" sibTransId="{6B184F14-5261-4D1F-8701-947EAF068BB3}"/>
    <dgm:cxn modelId="{CD5AA65A-6000-4F48-85D3-EB084B6F41D0}" srcId="{F1469E50-24C6-4156-8DAA-6DD0C1079C89}" destId="{D0115B0F-FDFB-494B-AC0A-E04A5EC234DA}" srcOrd="0" destOrd="0" parTransId="{F3ECE90F-7A47-4472-9560-98DC857F992F}" sibTransId="{39A3B9F5-08CD-49EE-B590-A9FA60312E8F}"/>
    <dgm:cxn modelId="{BC072182-C9B7-8649-B557-88C18EB4E552}" type="presOf" srcId="{B294A45F-A097-47D5-8F55-FC668EB3C982}" destId="{602F466E-6DB1-9345-966D-7465ACFF8877}" srcOrd="0" destOrd="0" presId="urn:microsoft.com/office/officeart/2005/8/layout/hProcess9"/>
    <dgm:cxn modelId="{317B118E-5AFF-A04D-8962-4043B9D64DFD}" type="presOf" srcId="{D0115B0F-FDFB-494B-AC0A-E04A5EC234DA}" destId="{6C4850E1-0636-4D47-8EAE-C48E9257125C}" srcOrd="0" destOrd="0" presId="urn:microsoft.com/office/officeart/2005/8/layout/hProcess9"/>
    <dgm:cxn modelId="{67390AB3-1624-C349-9D69-273F492BE996}" type="presOf" srcId="{A72F579A-815F-4730-AEB0-052A4E2EADB2}" destId="{A862BC20-2150-8648-8F02-4287A50E9E68}" srcOrd="0" destOrd="0" presId="urn:microsoft.com/office/officeart/2005/8/layout/hProcess9"/>
    <dgm:cxn modelId="{38A955D8-3C8B-463D-BA25-2C9E34FDDEBB}" srcId="{F1469E50-24C6-4156-8DAA-6DD0C1079C89}" destId="{B294A45F-A097-47D5-8F55-FC668EB3C982}" srcOrd="1" destOrd="0" parTransId="{ACBA6356-2F80-466D-9121-489D204B80B8}" sibTransId="{881A9571-C437-40E4-90E1-61734033862D}"/>
    <dgm:cxn modelId="{8BEC44F5-3E55-AD4A-B69F-BACAF68BC05C}" type="presParOf" srcId="{EED87CD8-7E1B-964E-8469-55074385C6BA}" destId="{A666D1DC-EEB1-6F4A-9F87-C7A22CD5E777}" srcOrd="0" destOrd="0" presId="urn:microsoft.com/office/officeart/2005/8/layout/hProcess9"/>
    <dgm:cxn modelId="{C02437DC-0D3C-AB41-811A-6B314DC65482}" type="presParOf" srcId="{EED87CD8-7E1B-964E-8469-55074385C6BA}" destId="{83AD5A04-0962-B74B-8D92-13E3E2F02666}" srcOrd="1" destOrd="0" presId="urn:microsoft.com/office/officeart/2005/8/layout/hProcess9"/>
    <dgm:cxn modelId="{0153E639-FDAF-AF4C-8919-691D678E0AC4}" type="presParOf" srcId="{83AD5A04-0962-B74B-8D92-13E3E2F02666}" destId="{6C4850E1-0636-4D47-8EAE-C48E9257125C}" srcOrd="0" destOrd="0" presId="urn:microsoft.com/office/officeart/2005/8/layout/hProcess9"/>
    <dgm:cxn modelId="{61D0DB0F-A1D7-454F-BD4B-DC0CFB63BAE6}" type="presParOf" srcId="{83AD5A04-0962-B74B-8D92-13E3E2F02666}" destId="{CA907D87-9C5A-2E4F-B59D-10AD768E72C2}" srcOrd="1" destOrd="0" presId="urn:microsoft.com/office/officeart/2005/8/layout/hProcess9"/>
    <dgm:cxn modelId="{21A93DBF-B112-0240-AD94-006715B08F9F}" type="presParOf" srcId="{83AD5A04-0962-B74B-8D92-13E3E2F02666}" destId="{602F466E-6DB1-9345-966D-7465ACFF8877}" srcOrd="2" destOrd="0" presId="urn:microsoft.com/office/officeart/2005/8/layout/hProcess9"/>
    <dgm:cxn modelId="{9BAD147A-2825-1748-AA09-6D41CC693498}" type="presParOf" srcId="{83AD5A04-0962-B74B-8D92-13E3E2F02666}" destId="{54F5F1C2-3ADF-774B-86FE-EBE5BF691C75}" srcOrd="3" destOrd="0" presId="urn:microsoft.com/office/officeart/2005/8/layout/hProcess9"/>
    <dgm:cxn modelId="{4D3F0CA7-DDFD-AF44-A696-A10F71D60A23}" type="presParOf" srcId="{83AD5A04-0962-B74B-8D92-13E3E2F02666}" destId="{A862BC20-2150-8648-8F02-4287A50E9E6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6D1DC-EEB1-6F4A-9F87-C7A22CD5E777}">
      <dsp:nvSpPr>
        <dsp:cNvPr id="0" name=""/>
        <dsp:cNvSpPr/>
      </dsp:nvSpPr>
      <dsp:spPr>
        <a:xfrm>
          <a:off x="612419" y="0"/>
          <a:ext cx="6940753" cy="42519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850E1-0636-4D47-8EAE-C48E9257125C}">
      <dsp:nvSpPr>
        <dsp:cNvPr id="0" name=""/>
        <dsp:cNvSpPr/>
      </dsp:nvSpPr>
      <dsp:spPr>
        <a:xfrm>
          <a:off x="8771" y="1275588"/>
          <a:ext cx="2628299" cy="170078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ETL</a:t>
          </a:r>
        </a:p>
      </dsp:txBody>
      <dsp:txXfrm>
        <a:off x="91796" y="1358613"/>
        <a:ext cx="2462249" cy="1534734"/>
      </dsp:txXfrm>
    </dsp:sp>
    <dsp:sp modelId="{602F466E-6DB1-9345-966D-7465ACFF8877}">
      <dsp:nvSpPr>
        <dsp:cNvPr id="0" name=""/>
        <dsp:cNvSpPr/>
      </dsp:nvSpPr>
      <dsp:spPr>
        <a:xfrm>
          <a:off x="2768646" y="1275588"/>
          <a:ext cx="2628299" cy="170078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Preprocessing and Feature Engineering</a:t>
          </a:r>
        </a:p>
      </dsp:txBody>
      <dsp:txXfrm>
        <a:off x="2851671" y="1358613"/>
        <a:ext cx="2462249" cy="1534734"/>
      </dsp:txXfrm>
    </dsp:sp>
    <dsp:sp modelId="{A862BC20-2150-8648-8F02-4287A50E9E68}">
      <dsp:nvSpPr>
        <dsp:cNvPr id="0" name=""/>
        <dsp:cNvSpPr/>
      </dsp:nvSpPr>
      <dsp:spPr>
        <a:xfrm>
          <a:off x="5528520" y="1275588"/>
          <a:ext cx="2628299" cy="1700784"/>
        </a:xfrm>
        <a:prstGeom prst="round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Analytics</a:t>
          </a:r>
        </a:p>
      </dsp:txBody>
      <dsp:txXfrm>
        <a:off x="5611545" y="1358613"/>
        <a:ext cx="2462249" cy="153473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4/19/21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4/19/21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my childhood, I’ve always been into a variety of sports. I started off with baseball and swimming and then moved onto hiking, which I did through </a:t>
            </a:r>
            <a:r>
              <a:rPr lang="en-US" dirty="0" err="1"/>
              <a:t>Boyscouts</a:t>
            </a:r>
            <a:r>
              <a:rPr lang="en-US" dirty="0"/>
              <a:t>, and then basketball which I played recreationally in high school. In sophomore </a:t>
            </a:r>
            <a:r>
              <a:rPr lang="en-US" dirty="0" err="1"/>
              <a:t>yr</a:t>
            </a:r>
            <a:r>
              <a:rPr lang="en-US" dirty="0"/>
              <a:t> of college, I started to get more serious about nutrition and finding foods that give my consistent energy and make me feel satiated. After covid hit last year, I decided to go a step further and bought an apple watch to help log my fitness and nutrition. I started tracking calories, micro &amp; macro nutrients, workout intensity, heart rate, steps, and much more.</a:t>
            </a:r>
          </a:p>
        </p:txBody>
      </p:sp>
      <p:sp>
        <p:nvSpPr>
          <p:cNvPr id="4" name="Slide Number Placeholder 3"/>
          <p:cNvSpPr>
            <a:spLocks noGrp="1"/>
          </p:cNvSpPr>
          <p:nvPr>
            <p:ph type="sldNum" sz="quarter" idx="5"/>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2374115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distributions, most of them seem normally distributed, but others appear bimodal or skewed. As we will see when constructing models, these could play a role when performing diagnostics.</a:t>
            </a:r>
          </a:p>
        </p:txBody>
      </p:sp>
      <p:sp>
        <p:nvSpPr>
          <p:cNvPr id="4" name="Slide Number Placeholder 3"/>
          <p:cNvSpPr>
            <a:spLocks noGrp="1"/>
          </p:cNvSpPr>
          <p:nvPr>
            <p:ph type="sldNum" sz="quarter" idx="5"/>
          </p:nvPr>
        </p:nvSpPr>
        <p:spPr/>
        <p:txBody>
          <a:bodyPr/>
          <a:lstStyle/>
          <a:p>
            <a:fld id="{FC8BD8E7-1312-41F3-99C4-6DA5AF891969}" type="slidenum">
              <a:rPr lang="en-US" smtClean="0"/>
              <a:t>13</a:t>
            </a:fld>
            <a:endParaRPr lang="en-US"/>
          </a:p>
        </p:txBody>
      </p:sp>
    </p:spTree>
    <p:extLst>
      <p:ext uri="{BB962C8B-B14F-4D97-AF65-F5344CB8AC3E}">
        <p14:creationId xmlns:p14="http://schemas.microsoft.com/office/powerpoint/2010/main" val="4052748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take a look at this heatmap to see how variables are related. As you can probably see, there does seem to be multicollinearity between </a:t>
            </a:r>
            <a:r>
              <a:rPr lang="en-US" dirty="0" err="1"/>
              <a:t>mant</a:t>
            </a:r>
            <a:r>
              <a:rPr lang="en-US" dirty="0"/>
              <a:t> of the predictors. We will deal w/ this issue when constructing some of our models.</a:t>
            </a:r>
          </a:p>
        </p:txBody>
      </p:sp>
      <p:sp>
        <p:nvSpPr>
          <p:cNvPr id="4" name="Slide Number Placeholder 3"/>
          <p:cNvSpPr>
            <a:spLocks noGrp="1"/>
          </p:cNvSpPr>
          <p:nvPr>
            <p:ph type="sldNum" sz="quarter" idx="5"/>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714389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a:t>
            </a:r>
            <a:r>
              <a:rPr lang="en-US" dirty="0" err="1"/>
              <a:t>futher</a:t>
            </a:r>
            <a:r>
              <a:rPr lang="en-US" dirty="0"/>
              <a:t> into the analysis and research questions.</a:t>
            </a:r>
          </a:p>
        </p:txBody>
      </p:sp>
      <p:sp>
        <p:nvSpPr>
          <p:cNvPr id="4" name="Slide Number Placeholder 3"/>
          <p:cNvSpPr>
            <a:spLocks noGrp="1"/>
          </p:cNvSpPr>
          <p:nvPr>
            <p:ph type="sldNum" sz="quarter" idx="5"/>
          </p:nvPr>
        </p:nvSpPr>
        <p:spPr/>
        <p:txBody>
          <a:bodyPr/>
          <a:lstStyle/>
          <a:p>
            <a:fld id="{FC8BD8E7-1312-41F3-99C4-6DA5AF891969}" type="slidenum">
              <a:rPr lang="en-US" smtClean="0"/>
              <a:t>15</a:t>
            </a:fld>
            <a:endParaRPr lang="en-US"/>
          </a:p>
        </p:txBody>
      </p:sp>
    </p:spTree>
    <p:extLst>
      <p:ext uri="{BB962C8B-B14F-4D97-AF65-F5344CB8AC3E}">
        <p14:creationId xmlns:p14="http://schemas.microsoft.com/office/powerpoint/2010/main" val="240670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3 main questions I was curious to study from this dataset. </a:t>
            </a:r>
            <a:r>
              <a:rPr lang="en-US" dirty="0" err="1"/>
              <a:t>Whhat</a:t>
            </a:r>
            <a:r>
              <a:rPr lang="en-US" dirty="0"/>
              <a:t> is my BF %, ….</a:t>
            </a:r>
          </a:p>
        </p:txBody>
      </p:sp>
      <p:sp>
        <p:nvSpPr>
          <p:cNvPr id="4" name="Slide Number Placeholder 3"/>
          <p:cNvSpPr>
            <a:spLocks noGrp="1"/>
          </p:cNvSpPr>
          <p:nvPr>
            <p:ph type="sldNum" sz="quarter" idx="5"/>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2626606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studying the first research question. </a:t>
            </a:r>
          </a:p>
        </p:txBody>
      </p:sp>
      <p:sp>
        <p:nvSpPr>
          <p:cNvPr id="4" name="Slide Number Placeholder 3"/>
          <p:cNvSpPr>
            <a:spLocks noGrp="1"/>
          </p:cNvSpPr>
          <p:nvPr>
            <p:ph type="sldNum" sz="quarter" idx="5"/>
          </p:nvPr>
        </p:nvSpPr>
        <p:spPr/>
        <p:txBody>
          <a:bodyPr/>
          <a:lstStyle/>
          <a:p>
            <a:fld id="{FC8BD8E7-1312-41F3-99C4-6DA5AF891969}" type="slidenum">
              <a:rPr lang="en-US" smtClean="0"/>
              <a:t>17</a:t>
            </a:fld>
            <a:endParaRPr lang="en-US"/>
          </a:p>
        </p:txBody>
      </p:sp>
    </p:spTree>
    <p:extLst>
      <p:ext uri="{BB962C8B-B14F-4D97-AF65-F5344CB8AC3E}">
        <p14:creationId xmlns:p14="http://schemas.microsoft.com/office/powerpoint/2010/main" val="239857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by constructing a full first </a:t>
            </a:r>
            <a:r>
              <a:rPr lang="en-US" dirty="0" err="1"/>
              <a:t>oder</a:t>
            </a:r>
            <a:r>
              <a:rPr lang="en-US" dirty="0"/>
              <a:t> model. Right off the bat, I saw that many predictors seemed </a:t>
            </a:r>
            <a:r>
              <a:rPr lang="en-US" dirty="0" err="1"/>
              <a:t>insignifacnt</a:t>
            </a:r>
            <a:r>
              <a:rPr lang="en-US" dirty="0"/>
              <a:t> with low p values compared to alpha=0.1. This original model, however, does explain ~94% of the variation in body fat which is quite high, but we will still explore some other models.</a:t>
            </a:r>
          </a:p>
        </p:txBody>
      </p:sp>
      <p:sp>
        <p:nvSpPr>
          <p:cNvPr id="4" name="Slide Number Placeholder 3"/>
          <p:cNvSpPr>
            <a:spLocks noGrp="1"/>
          </p:cNvSpPr>
          <p:nvPr>
            <p:ph type="sldNum" sz="quarter" idx="5"/>
          </p:nvPr>
        </p:nvSpPr>
        <p:spPr/>
        <p:txBody>
          <a:bodyPr/>
          <a:lstStyle/>
          <a:p>
            <a:fld id="{FC8BD8E7-1312-41F3-99C4-6DA5AF891969}" type="slidenum">
              <a:rPr lang="en-US" smtClean="0"/>
              <a:t>18</a:t>
            </a:fld>
            <a:endParaRPr lang="en-US"/>
          </a:p>
        </p:txBody>
      </p:sp>
    </p:spTree>
    <p:extLst>
      <p:ext uri="{BB962C8B-B14F-4D97-AF65-F5344CB8AC3E}">
        <p14:creationId xmlns:p14="http://schemas.microsoft.com/office/powerpoint/2010/main" val="692841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proceeded by conducting the GLT to see if these insignificant predictors could be dropped. the null hypothesis involved the reduced model with the </a:t>
            </a:r>
            <a:r>
              <a:rPr lang="en-US" dirty="0" err="1"/>
              <a:t>predicotrs</a:t>
            </a:r>
            <a:r>
              <a:rPr lang="en-US" dirty="0"/>
              <a:t> dropped, while the alternative hypothesis involved the full model. With a p value less than alpha, I concluded that the predictors could be dropped. As you can see the resulting model is presented here and has a slightly lower r^2 of 0.9367.</a:t>
            </a:r>
          </a:p>
        </p:txBody>
      </p:sp>
      <p:sp>
        <p:nvSpPr>
          <p:cNvPr id="4" name="Slide Number Placeholder 3"/>
          <p:cNvSpPr>
            <a:spLocks noGrp="1"/>
          </p:cNvSpPr>
          <p:nvPr>
            <p:ph type="sldNum" sz="quarter" idx="5"/>
          </p:nvPr>
        </p:nvSpPr>
        <p:spPr/>
        <p:txBody>
          <a:bodyPr/>
          <a:lstStyle/>
          <a:p>
            <a:fld id="{FC8BD8E7-1312-41F3-99C4-6DA5AF891969}" type="slidenum">
              <a:rPr lang="en-US" smtClean="0"/>
              <a:t>19</a:t>
            </a:fld>
            <a:endParaRPr lang="en-US"/>
          </a:p>
        </p:txBody>
      </p:sp>
    </p:spTree>
    <p:extLst>
      <p:ext uri="{BB962C8B-B14F-4D97-AF65-F5344CB8AC3E}">
        <p14:creationId xmlns:p14="http://schemas.microsoft.com/office/powerpoint/2010/main" val="932460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wanted to build a </a:t>
            </a:r>
            <a:r>
              <a:rPr lang="en-US" dirty="0" err="1"/>
              <a:t>thurd</a:t>
            </a:r>
            <a:r>
              <a:rPr lang="en-US" dirty="0"/>
              <a:t> model using stepwise model selection. It took 9 iterations for the AIC to converge, but here is the resulting model.</a:t>
            </a:r>
          </a:p>
        </p:txBody>
      </p:sp>
      <p:sp>
        <p:nvSpPr>
          <p:cNvPr id="4" name="Slide Number Placeholder 3"/>
          <p:cNvSpPr>
            <a:spLocks noGrp="1"/>
          </p:cNvSpPr>
          <p:nvPr>
            <p:ph type="sldNum" sz="quarter" idx="5"/>
          </p:nvPr>
        </p:nvSpPr>
        <p:spPr/>
        <p:txBody>
          <a:bodyPr/>
          <a:lstStyle/>
          <a:p>
            <a:fld id="{FC8BD8E7-1312-41F3-99C4-6DA5AF891969}" type="slidenum">
              <a:rPr lang="en-US" smtClean="0"/>
              <a:t>20</a:t>
            </a:fld>
            <a:endParaRPr lang="en-US"/>
          </a:p>
        </p:txBody>
      </p:sp>
    </p:spTree>
    <p:extLst>
      <p:ext uri="{BB962C8B-B14F-4D97-AF65-F5344CB8AC3E}">
        <p14:creationId xmlns:p14="http://schemas.microsoft.com/office/powerpoint/2010/main" val="123918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wanted to construct a model using the best subsets algorithm. I chose the model with the lowest </a:t>
            </a:r>
            <a:r>
              <a:rPr lang="en-US" dirty="0" err="1"/>
              <a:t>press_p</a:t>
            </a:r>
            <a:r>
              <a:rPr lang="en-US" dirty="0"/>
              <a:t>, since prediction is the ultimate goal of this research question. The resulting model had 9 predictors.</a:t>
            </a:r>
          </a:p>
        </p:txBody>
      </p:sp>
      <p:sp>
        <p:nvSpPr>
          <p:cNvPr id="4" name="Slide Number Placeholder 3"/>
          <p:cNvSpPr>
            <a:spLocks noGrp="1"/>
          </p:cNvSpPr>
          <p:nvPr>
            <p:ph type="sldNum" sz="quarter" idx="5"/>
          </p:nvPr>
        </p:nvSpPr>
        <p:spPr/>
        <p:txBody>
          <a:bodyPr/>
          <a:lstStyle/>
          <a:p>
            <a:fld id="{FC8BD8E7-1312-41F3-99C4-6DA5AF891969}" type="slidenum">
              <a:rPr lang="en-US" smtClean="0"/>
              <a:t>21</a:t>
            </a:fld>
            <a:endParaRPr lang="en-US"/>
          </a:p>
        </p:txBody>
      </p:sp>
    </p:spTree>
    <p:extLst>
      <p:ext uri="{BB962C8B-B14F-4D97-AF65-F5344CB8AC3E}">
        <p14:creationId xmlns:p14="http://schemas.microsoft.com/office/powerpoint/2010/main" val="1794712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these models, I proceed with 5-fold cross validation and the third model obtained from stepwise regression is what I </a:t>
            </a:r>
            <a:r>
              <a:rPr lang="en-US" dirty="0" err="1"/>
              <a:t>sleected</a:t>
            </a:r>
            <a:r>
              <a:rPr lang="en-US" dirty="0"/>
              <a:t>. It has the lowest </a:t>
            </a:r>
            <a:r>
              <a:rPr lang="en-US" dirty="0" err="1"/>
              <a:t>rmse</a:t>
            </a:r>
            <a:r>
              <a:rPr lang="en-US" dirty="0"/>
              <a:t> and highest r^2.</a:t>
            </a:r>
          </a:p>
        </p:txBody>
      </p:sp>
      <p:sp>
        <p:nvSpPr>
          <p:cNvPr id="4" name="Slide Number Placeholder 3"/>
          <p:cNvSpPr>
            <a:spLocks noGrp="1"/>
          </p:cNvSpPr>
          <p:nvPr>
            <p:ph type="sldNum" sz="quarter" idx="5"/>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222014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a bit more into the dataset that I constructed.</a:t>
            </a:r>
          </a:p>
        </p:txBody>
      </p:sp>
      <p:sp>
        <p:nvSpPr>
          <p:cNvPr id="4" name="Slide Number Placeholder 3"/>
          <p:cNvSpPr>
            <a:spLocks noGrp="1"/>
          </p:cNvSpPr>
          <p:nvPr>
            <p:ph type="sldNum" sz="quarter" idx="5"/>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3753648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obtaining this final model, I performed </a:t>
            </a:r>
            <a:r>
              <a:rPr lang="en-US" dirty="0" err="1"/>
              <a:t>diagnoistics</a:t>
            </a:r>
            <a:r>
              <a:rPr lang="en-US" dirty="0"/>
              <a:t> which included checking for constant </a:t>
            </a:r>
            <a:r>
              <a:rPr lang="en-US" dirty="0" err="1"/>
              <a:t>vcaraince</a:t>
            </a:r>
            <a:r>
              <a:rPr lang="en-US" dirty="0"/>
              <a:t>, normality of residuals, influential points, and </a:t>
            </a:r>
            <a:r>
              <a:rPr lang="en-US" dirty="0" err="1"/>
              <a:t>multiclollinearity</a:t>
            </a:r>
            <a:r>
              <a:rPr lang="en-US" dirty="0"/>
              <a:t>. Many of the residuals plots and </a:t>
            </a:r>
            <a:r>
              <a:rPr lang="en-US" dirty="0" err="1"/>
              <a:t>shapiro</a:t>
            </a:r>
            <a:r>
              <a:rPr lang="en-US" dirty="0"/>
              <a:t> test indicated non-constant </a:t>
            </a:r>
            <a:r>
              <a:rPr lang="en-US" dirty="0" err="1"/>
              <a:t>caraince</a:t>
            </a:r>
            <a:r>
              <a:rPr lang="en-US" dirty="0"/>
              <a:t> and non-normality of residuals. There were also 4 influential points by considering cooks distances. And multicollinearity definitely seems to exists between weight and BMI. </a:t>
            </a:r>
          </a:p>
        </p:txBody>
      </p:sp>
      <p:sp>
        <p:nvSpPr>
          <p:cNvPr id="4" name="Slide Number Placeholder 3"/>
          <p:cNvSpPr>
            <a:spLocks noGrp="1"/>
          </p:cNvSpPr>
          <p:nvPr>
            <p:ph type="sldNum" sz="quarter" idx="5"/>
          </p:nvPr>
        </p:nvSpPr>
        <p:spPr/>
        <p:txBody>
          <a:bodyPr/>
          <a:lstStyle/>
          <a:p>
            <a:fld id="{FC8BD8E7-1312-41F3-99C4-6DA5AF891969}" type="slidenum">
              <a:rPr lang="en-US" smtClean="0"/>
              <a:t>23</a:t>
            </a:fld>
            <a:endParaRPr lang="en-US"/>
          </a:p>
        </p:txBody>
      </p:sp>
    </p:spTree>
    <p:extLst>
      <p:ext uri="{BB962C8B-B14F-4D97-AF65-F5344CB8AC3E}">
        <p14:creationId xmlns:p14="http://schemas.microsoft.com/office/powerpoint/2010/main" val="116239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model was constructed by performing WLS regression to correct non-constant </a:t>
            </a:r>
            <a:r>
              <a:rPr lang="en-US" dirty="0" err="1"/>
              <a:t>varaicne</a:t>
            </a:r>
            <a:r>
              <a:rPr lang="en-US" dirty="0"/>
              <a:t> and non-normality of residuals. The 4 influential points were also dropped which is ok, since the dataset num records is greater than 10 times num parameters. And an interaction term was added between the correlated predictors. This final model predicts my BF to be 11.25</a:t>
            </a:r>
            <a:r>
              <a:rPr lang="en-US" u="sng" dirty="0"/>
              <a:t>% while the </a:t>
            </a:r>
            <a:r>
              <a:rPr lang="en-US" u="sng" dirty="0" err="1"/>
              <a:t>cunbae</a:t>
            </a:r>
            <a:r>
              <a:rPr lang="en-US" u="sng" dirty="0"/>
              <a:t> model predicted 11.89%. As of last week, my true body fat when I measured it was 11.29.</a:t>
            </a:r>
            <a:endParaRPr lang="en-US" dirty="0"/>
          </a:p>
        </p:txBody>
      </p:sp>
      <p:sp>
        <p:nvSpPr>
          <p:cNvPr id="4" name="Slide Number Placeholder 3"/>
          <p:cNvSpPr>
            <a:spLocks noGrp="1"/>
          </p:cNvSpPr>
          <p:nvPr>
            <p:ph type="sldNum" sz="quarter" idx="5"/>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4239670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model seems to predict better than the </a:t>
            </a:r>
            <a:r>
              <a:rPr lang="en-US" dirty="0" err="1"/>
              <a:t>cunbae</a:t>
            </a:r>
            <a:r>
              <a:rPr lang="en-US" dirty="0"/>
              <a:t> model as we saw on the last slide. However, there could still be some potential issues. The </a:t>
            </a:r>
            <a:r>
              <a:rPr lang="en-US" dirty="0" err="1"/>
              <a:t>cunbae</a:t>
            </a:r>
            <a:r>
              <a:rPr lang="en-US" dirty="0"/>
              <a:t> model is </a:t>
            </a:r>
            <a:r>
              <a:rPr lang="en-US" dirty="0" err="1"/>
              <a:t>definieitley</a:t>
            </a:r>
            <a:r>
              <a:rPr lang="en-US" dirty="0"/>
              <a:t> more generalizable. The university in </a:t>
            </a:r>
            <a:r>
              <a:rPr lang="en-US" dirty="0" err="1"/>
              <a:t>spain</a:t>
            </a:r>
            <a:r>
              <a:rPr lang="en-US" dirty="0"/>
              <a:t> used a much larger dataset with more people. This model I have constructed is fit only to my data.</a:t>
            </a:r>
          </a:p>
          <a:p>
            <a:endParaRPr lang="en-US" dirty="0"/>
          </a:p>
          <a:p>
            <a:r>
              <a:rPr lang="en-US" dirty="0"/>
              <a:t>Precisely Comparing the </a:t>
            </a:r>
            <a:r>
              <a:rPr lang="en-US" dirty="0" err="1"/>
              <a:t>cunbae</a:t>
            </a:r>
            <a:r>
              <a:rPr lang="en-US" dirty="0"/>
              <a:t> model with my model is also difficult since we don’t have access to pi and ci for the </a:t>
            </a:r>
            <a:r>
              <a:rPr lang="en-US" dirty="0" err="1"/>
              <a:t>cunbae</a:t>
            </a:r>
            <a:r>
              <a:rPr lang="en-US" dirty="0"/>
              <a:t> model.</a:t>
            </a:r>
          </a:p>
          <a:p>
            <a:endParaRPr lang="en-US" dirty="0"/>
          </a:p>
          <a:p>
            <a:r>
              <a:rPr lang="en-US" dirty="0"/>
              <a:t>Lastly, my weighing scale that reports BF could have some measurement errors and may report inaccurate bf. </a:t>
            </a:r>
          </a:p>
          <a:p>
            <a:endParaRPr lang="en-US" dirty="0"/>
          </a:p>
          <a:p>
            <a:r>
              <a:rPr lang="en-US" dirty="0"/>
              <a:t>Despite these issues, this model can still be used to give me a rough idea of my BF which can be really useful when </a:t>
            </a:r>
            <a:r>
              <a:rPr lang="en-US" dirty="0" err="1"/>
              <a:t>im</a:t>
            </a:r>
            <a:r>
              <a:rPr lang="en-US" dirty="0"/>
              <a:t> somewhere with a weighing scale that doesn’t report body fat.</a:t>
            </a:r>
          </a:p>
        </p:txBody>
      </p:sp>
      <p:sp>
        <p:nvSpPr>
          <p:cNvPr id="4" name="Slide Number Placeholder 3"/>
          <p:cNvSpPr>
            <a:spLocks noGrp="1"/>
          </p:cNvSpPr>
          <p:nvPr>
            <p:ph type="sldNum" sz="quarter" idx="5"/>
          </p:nvPr>
        </p:nvSpPr>
        <p:spPr/>
        <p:txBody>
          <a:bodyPr/>
          <a:lstStyle/>
          <a:p>
            <a:fld id="{FC8BD8E7-1312-41F3-99C4-6DA5AF891969}" type="slidenum">
              <a:rPr lang="en-US" smtClean="0"/>
              <a:t>25</a:t>
            </a:fld>
            <a:endParaRPr lang="en-US"/>
          </a:p>
        </p:txBody>
      </p:sp>
    </p:spTree>
    <p:extLst>
      <p:ext uri="{BB962C8B-B14F-4D97-AF65-F5344CB8AC3E}">
        <p14:creationId xmlns:p14="http://schemas.microsoft.com/office/powerpoint/2010/main" val="970277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research question I wanted to study was how much food should I ….</a:t>
            </a:r>
          </a:p>
          <a:p>
            <a:endParaRPr lang="en-US" dirty="0"/>
          </a:p>
          <a:p>
            <a:r>
              <a:rPr lang="en-US" dirty="0"/>
              <a:t>In order to </a:t>
            </a:r>
            <a:r>
              <a:rPr lang="en-US" dirty="0" err="1"/>
              <a:t>mainitain</a:t>
            </a:r>
            <a:r>
              <a:rPr lang="en-US" dirty="0"/>
              <a:t> your weight, you should be eating at your total daily energy expenditure or TDEE, which is how many calories u burn/day.</a:t>
            </a:r>
          </a:p>
          <a:p>
            <a:endParaRPr lang="en-US" dirty="0"/>
          </a:p>
          <a:p>
            <a:r>
              <a:rPr lang="en-US" dirty="0"/>
              <a:t>There are many online calculators such as this one that report TDEE from very generic features. </a:t>
            </a:r>
          </a:p>
          <a:p>
            <a:endParaRPr lang="en-US" dirty="0"/>
          </a:p>
          <a:p>
            <a:r>
              <a:rPr lang="en-US" dirty="0"/>
              <a:t>Some research papers indicate that </a:t>
            </a:r>
            <a:r>
              <a:rPr lang="en-US" dirty="0" err="1"/>
              <a:t>tdee</a:t>
            </a:r>
            <a:r>
              <a:rPr lang="en-US" dirty="0"/>
              <a:t> can be more precisely estimated using more factors like heart rate, exercise duration, </a:t>
            </a:r>
            <a:r>
              <a:rPr lang="en-US" dirty="0" err="1"/>
              <a:t>numworkouts</a:t>
            </a:r>
            <a:r>
              <a:rPr lang="en-US" dirty="0"/>
              <a:t>, and </a:t>
            </a:r>
            <a:r>
              <a:rPr lang="en-US" dirty="0" err="1"/>
              <a:t>rpe</a:t>
            </a:r>
            <a:r>
              <a:rPr lang="en-US" dirty="0"/>
              <a:t>. So we will try to build a model that is better than these online calcs.</a:t>
            </a:r>
          </a:p>
        </p:txBody>
      </p:sp>
      <p:sp>
        <p:nvSpPr>
          <p:cNvPr id="4" name="Slide Number Placeholder 3"/>
          <p:cNvSpPr>
            <a:spLocks noGrp="1"/>
          </p:cNvSpPr>
          <p:nvPr>
            <p:ph type="sldNum" sz="quarter" idx="5"/>
          </p:nvPr>
        </p:nvSpPr>
        <p:spPr/>
        <p:txBody>
          <a:bodyPr/>
          <a:lstStyle/>
          <a:p>
            <a:fld id="{FC8BD8E7-1312-41F3-99C4-6DA5AF891969}" type="slidenum">
              <a:rPr lang="en-US" smtClean="0"/>
              <a:t>26</a:t>
            </a:fld>
            <a:endParaRPr lang="en-US"/>
          </a:p>
        </p:txBody>
      </p:sp>
    </p:spTree>
    <p:extLst>
      <p:ext uri="{BB962C8B-B14F-4D97-AF65-F5344CB8AC3E}">
        <p14:creationId xmlns:p14="http://schemas.microsoft.com/office/powerpoint/2010/main" val="2379719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began by constructing a first-order model by using predictors used int </a:t>
            </a:r>
            <a:r>
              <a:rPr lang="en-US" dirty="0" err="1"/>
              <a:t>hese</a:t>
            </a:r>
            <a:r>
              <a:rPr lang="en-US" dirty="0"/>
              <a:t> online </a:t>
            </a:r>
            <a:r>
              <a:rPr lang="en-US" dirty="0" err="1"/>
              <a:t>tdee</a:t>
            </a:r>
            <a:r>
              <a:rPr lang="en-US" dirty="0"/>
              <a:t> calcs and those suggested by the numerous research papers I reviewed.</a:t>
            </a:r>
          </a:p>
        </p:txBody>
      </p:sp>
      <p:sp>
        <p:nvSpPr>
          <p:cNvPr id="4" name="Slide Number Placeholder 3"/>
          <p:cNvSpPr>
            <a:spLocks noGrp="1"/>
          </p:cNvSpPr>
          <p:nvPr>
            <p:ph type="sldNum" sz="quarter" idx="5"/>
          </p:nvPr>
        </p:nvSpPr>
        <p:spPr/>
        <p:txBody>
          <a:bodyPr/>
          <a:lstStyle/>
          <a:p>
            <a:fld id="{FC8BD8E7-1312-41F3-99C4-6DA5AF891969}" type="slidenum">
              <a:rPr lang="en-US" smtClean="0"/>
              <a:t>27</a:t>
            </a:fld>
            <a:endParaRPr lang="en-US"/>
          </a:p>
        </p:txBody>
      </p:sp>
    </p:spTree>
    <p:extLst>
      <p:ext uri="{BB962C8B-B14F-4D97-AF65-F5344CB8AC3E}">
        <p14:creationId xmlns:p14="http://schemas.microsoft.com/office/powerpoint/2010/main" val="3519084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performed </a:t>
            </a:r>
            <a:r>
              <a:rPr lang="en-US" dirty="0" err="1"/>
              <a:t>diagnoistics</a:t>
            </a:r>
            <a:r>
              <a:rPr lang="en-US" dirty="0"/>
              <a:t> on the model and saw that the brown </a:t>
            </a:r>
            <a:r>
              <a:rPr lang="en-US" dirty="0" err="1"/>
              <a:t>forsythe</a:t>
            </a:r>
            <a:r>
              <a:rPr lang="en-US" dirty="0"/>
              <a:t> tests indicated non-constant </a:t>
            </a:r>
            <a:r>
              <a:rPr lang="en-US" dirty="0" err="1"/>
              <a:t>carianve</a:t>
            </a:r>
            <a:r>
              <a:rPr lang="en-US" dirty="0"/>
              <a:t>, the </a:t>
            </a:r>
            <a:r>
              <a:rPr lang="en-US" dirty="0" err="1"/>
              <a:t>shapiro</a:t>
            </a:r>
            <a:r>
              <a:rPr lang="en-US" dirty="0"/>
              <a:t> tests indicated non-normality of </a:t>
            </a:r>
            <a:r>
              <a:rPr lang="en-US" dirty="0" err="1"/>
              <a:t>resids</a:t>
            </a:r>
            <a:r>
              <a:rPr lang="en-US" dirty="0"/>
              <a:t>, the cooks distances suggested that 5 pts were influential, and multicollinearity </a:t>
            </a:r>
            <a:r>
              <a:rPr lang="en-US" dirty="0" err="1"/>
              <a:t>existsed</a:t>
            </a:r>
            <a:r>
              <a:rPr lang="en-US" dirty="0"/>
              <a:t> between weight and bf%.</a:t>
            </a:r>
          </a:p>
        </p:txBody>
      </p:sp>
      <p:sp>
        <p:nvSpPr>
          <p:cNvPr id="4" name="Slide Number Placeholder 3"/>
          <p:cNvSpPr>
            <a:spLocks noGrp="1"/>
          </p:cNvSpPr>
          <p:nvPr>
            <p:ph type="sldNum" sz="quarter" idx="5"/>
          </p:nvPr>
        </p:nvSpPr>
        <p:spPr/>
        <p:txBody>
          <a:bodyPr/>
          <a:lstStyle/>
          <a:p>
            <a:fld id="{FC8BD8E7-1312-41F3-99C4-6DA5AF891969}" type="slidenum">
              <a:rPr lang="en-US" smtClean="0"/>
              <a:t>28</a:t>
            </a:fld>
            <a:endParaRPr lang="en-US"/>
          </a:p>
        </p:txBody>
      </p:sp>
    </p:spTree>
    <p:extLst>
      <p:ext uri="{BB962C8B-B14F-4D97-AF65-F5344CB8AC3E}">
        <p14:creationId xmlns:p14="http://schemas.microsoft.com/office/powerpoint/2010/main" val="2152993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correct these violations, I built a model w/ WLS regression.</a:t>
            </a:r>
          </a:p>
        </p:txBody>
      </p:sp>
      <p:sp>
        <p:nvSpPr>
          <p:cNvPr id="4" name="Slide Number Placeholder 3"/>
          <p:cNvSpPr>
            <a:spLocks noGrp="1"/>
          </p:cNvSpPr>
          <p:nvPr>
            <p:ph type="sldNum" sz="quarter" idx="5"/>
          </p:nvPr>
        </p:nvSpPr>
        <p:spPr/>
        <p:txBody>
          <a:bodyPr/>
          <a:lstStyle/>
          <a:p>
            <a:fld id="{FC8BD8E7-1312-41F3-99C4-6DA5AF891969}" type="slidenum">
              <a:rPr lang="en-US" smtClean="0"/>
              <a:t>29</a:t>
            </a:fld>
            <a:endParaRPr lang="en-US"/>
          </a:p>
        </p:txBody>
      </p:sp>
    </p:spTree>
    <p:extLst>
      <p:ext uri="{BB962C8B-B14F-4D97-AF65-F5344CB8AC3E}">
        <p14:creationId xmlns:p14="http://schemas.microsoft.com/office/powerpoint/2010/main" val="1424492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performing cross validation and looking at press values, it is clear that the first OLS model is better, despite some assumptions being violated.</a:t>
            </a:r>
          </a:p>
        </p:txBody>
      </p:sp>
      <p:sp>
        <p:nvSpPr>
          <p:cNvPr id="4" name="Slide Number Placeholder 3"/>
          <p:cNvSpPr>
            <a:spLocks noGrp="1"/>
          </p:cNvSpPr>
          <p:nvPr>
            <p:ph type="sldNum" sz="quarter" idx="5"/>
          </p:nvPr>
        </p:nvSpPr>
        <p:spPr/>
        <p:txBody>
          <a:bodyPr/>
          <a:lstStyle/>
          <a:p>
            <a:fld id="{FC8BD8E7-1312-41F3-99C4-6DA5AF891969}" type="slidenum">
              <a:rPr lang="en-US" smtClean="0"/>
              <a:t>30</a:t>
            </a:fld>
            <a:endParaRPr lang="en-US"/>
          </a:p>
        </p:txBody>
      </p:sp>
    </p:spTree>
    <p:extLst>
      <p:ext uri="{BB962C8B-B14F-4D97-AF65-F5344CB8AC3E}">
        <p14:creationId xmlns:p14="http://schemas.microsoft.com/office/powerpoint/2010/main" val="29837256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model I decided to use was the OLS model. This table u can see has 5 records of new data that I recorded last wk. when I compared the results of the online calc to my custom calc using this model, the </a:t>
            </a:r>
            <a:r>
              <a:rPr lang="en-US" dirty="0" err="1"/>
              <a:t>mse</a:t>
            </a:r>
            <a:r>
              <a:rPr lang="en-US" dirty="0"/>
              <a:t> of my calc is much lower.</a:t>
            </a:r>
          </a:p>
        </p:txBody>
      </p:sp>
      <p:sp>
        <p:nvSpPr>
          <p:cNvPr id="4" name="Slide Number Placeholder 3"/>
          <p:cNvSpPr>
            <a:spLocks noGrp="1"/>
          </p:cNvSpPr>
          <p:nvPr>
            <p:ph type="sldNum" sz="quarter" idx="5"/>
          </p:nvPr>
        </p:nvSpPr>
        <p:spPr/>
        <p:txBody>
          <a:bodyPr/>
          <a:lstStyle/>
          <a:p>
            <a:fld id="{FC8BD8E7-1312-41F3-99C4-6DA5AF891969}" type="slidenum">
              <a:rPr lang="en-US" smtClean="0"/>
              <a:t>31</a:t>
            </a:fld>
            <a:endParaRPr lang="en-US"/>
          </a:p>
        </p:txBody>
      </p:sp>
    </p:spTree>
    <p:extLst>
      <p:ext uri="{BB962C8B-B14F-4D97-AF65-F5344CB8AC3E}">
        <p14:creationId xmlns:p14="http://schemas.microsoft.com/office/powerpoint/2010/main" val="1306470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this seems to be a pretty good model that provides a decent estimate of my TDEE. Some potential issues include that the TDEE in the training data may be inaccurate since apple probably uses their own model to compute it. This custom </a:t>
            </a:r>
            <a:r>
              <a:rPr lang="en-US" dirty="0" err="1"/>
              <a:t>tdee</a:t>
            </a:r>
            <a:r>
              <a:rPr lang="en-US" dirty="0"/>
              <a:t> calc is also prolyl not generalizable to the public since its fit to my data. The dataset to fit the model is also small considering that the body undergoes changes throughout years and decades. This calculator may be reliable now, but maybe not in the future if I change my fitness goals or reduce how much I commit to it. Nonetheless, this custom calc can still be used with other online </a:t>
            </a:r>
            <a:r>
              <a:rPr lang="en-US" dirty="0" err="1"/>
              <a:t>calcualtors</a:t>
            </a:r>
            <a:r>
              <a:rPr lang="en-US" dirty="0"/>
              <a:t> and reports to give me a baseline of how much I should eat.</a:t>
            </a:r>
          </a:p>
        </p:txBody>
      </p:sp>
      <p:sp>
        <p:nvSpPr>
          <p:cNvPr id="4" name="Slide Number Placeholder 3"/>
          <p:cNvSpPr>
            <a:spLocks noGrp="1"/>
          </p:cNvSpPr>
          <p:nvPr>
            <p:ph type="sldNum" sz="quarter" idx="5"/>
          </p:nvPr>
        </p:nvSpPr>
        <p:spPr/>
        <p:txBody>
          <a:bodyPr/>
          <a:lstStyle/>
          <a:p>
            <a:fld id="{FC8BD8E7-1312-41F3-99C4-6DA5AF891969}" type="slidenum">
              <a:rPr lang="en-US" smtClean="0"/>
              <a:t>32</a:t>
            </a:fld>
            <a:endParaRPr lang="en-US"/>
          </a:p>
        </p:txBody>
      </p:sp>
    </p:spTree>
    <p:extLst>
      <p:ext uri="{BB962C8B-B14F-4D97-AF65-F5344CB8AC3E}">
        <p14:creationId xmlns:p14="http://schemas.microsoft.com/office/powerpoint/2010/main" val="2617462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apple health app on my phone, I have collected metrics like… </a:t>
            </a:r>
          </a:p>
          <a:p>
            <a:endParaRPr lang="en-US" dirty="0"/>
          </a:p>
          <a:p>
            <a:r>
              <a:rPr lang="en-US" dirty="0"/>
              <a:t>This has been automatically logged since I bought my current </a:t>
            </a:r>
            <a:r>
              <a:rPr lang="en-US" dirty="0" err="1"/>
              <a:t>iphone</a:t>
            </a:r>
            <a:r>
              <a:rPr lang="en-US" dirty="0"/>
              <a:t> in 2019.</a:t>
            </a:r>
          </a:p>
        </p:txBody>
      </p:sp>
      <p:sp>
        <p:nvSpPr>
          <p:cNvPr id="4" name="Slide Number Placeholder 3"/>
          <p:cNvSpPr>
            <a:spLocks noGrp="1"/>
          </p:cNvSpPr>
          <p:nvPr>
            <p:ph type="sldNum" sz="quarter" idx="5"/>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2766173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athletes debate whether they should follow an ”if it fits your macros” diet or simply count calories. I want to study whether it actually makes a </a:t>
            </a:r>
            <a:r>
              <a:rPr lang="en-US" dirty="0" err="1"/>
              <a:t>differenece</a:t>
            </a:r>
            <a:r>
              <a:rPr lang="en-US" dirty="0"/>
              <a:t> when it comes to </a:t>
            </a:r>
            <a:r>
              <a:rPr lang="en-US" dirty="0" err="1"/>
              <a:t>achieveing</a:t>
            </a:r>
            <a:r>
              <a:rPr lang="en-US" dirty="0"/>
              <a:t> fitness goals. If I can build a reliable model to predict calories from macros, it would be equivalent to track macros or calories. After reading a few medical journals, I also came to learn that foods w/ high carbs typically have high fat and foods with high protein have low fat. This multicollinearity will play a role when we build models.</a:t>
            </a:r>
          </a:p>
        </p:txBody>
      </p:sp>
      <p:sp>
        <p:nvSpPr>
          <p:cNvPr id="4" name="Slide Number Placeholder 3"/>
          <p:cNvSpPr>
            <a:spLocks noGrp="1"/>
          </p:cNvSpPr>
          <p:nvPr>
            <p:ph type="sldNum" sz="quarter" idx="5"/>
          </p:nvPr>
        </p:nvSpPr>
        <p:spPr/>
        <p:txBody>
          <a:bodyPr/>
          <a:lstStyle/>
          <a:p>
            <a:fld id="{FC8BD8E7-1312-41F3-99C4-6DA5AF891969}" type="slidenum">
              <a:rPr lang="en-US" smtClean="0"/>
              <a:t>33</a:t>
            </a:fld>
            <a:endParaRPr lang="en-US"/>
          </a:p>
        </p:txBody>
      </p:sp>
    </p:spTree>
    <p:extLst>
      <p:ext uri="{BB962C8B-B14F-4D97-AF65-F5344CB8AC3E}">
        <p14:creationId xmlns:p14="http://schemas.microsoft.com/office/powerpoint/2010/main" val="3046914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off by building a full second order model due to the medical </a:t>
            </a:r>
            <a:r>
              <a:rPr lang="en-US" dirty="0" err="1"/>
              <a:t>jounrals</a:t>
            </a:r>
            <a:r>
              <a:rPr lang="en-US" dirty="0"/>
              <a:t> I read suggesting that there is multicollinearity between the predictors.</a:t>
            </a:r>
          </a:p>
        </p:txBody>
      </p:sp>
      <p:sp>
        <p:nvSpPr>
          <p:cNvPr id="4" name="Slide Number Placeholder 3"/>
          <p:cNvSpPr>
            <a:spLocks noGrp="1"/>
          </p:cNvSpPr>
          <p:nvPr>
            <p:ph type="sldNum" sz="quarter" idx="5"/>
          </p:nvPr>
        </p:nvSpPr>
        <p:spPr/>
        <p:txBody>
          <a:bodyPr/>
          <a:lstStyle/>
          <a:p>
            <a:fld id="{FC8BD8E7-1312-41F3-99C4-6DA5AF891969}" type="slidenum">
              <a:rPr lang="en-US" smtClean="0"/>
              <a:t>34</a:t>
            </a:fld>
            <a:endParaRPr lang="en-US"/>
          </a:p>
        </p:txBody>
      </p:sp>
    </p:spTree>
    <p:extLst>
      <p:ext uri="{BB962C8B-B14F-4D97-AF65-F5344CB8AC3E}">
        <p14:creationId xmlns:p14="http://schemas.microsoft.com/office/powerpoint/2010/main" val="136002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performed </a:t>
            </a:r>
            <a:r>
              <a:rPr lang="en-US" dirty="0" err="1"/>
              <a:t>diagnoistics</a:t>
            </a:r>
            <a:r>
              <a:rPr lang="en-US" dirty="0"/>
              <a:t> to check if any MLR assumptions were violated. Some residual plots and brown </a:t>
            </a:r>
            <a:r>
              <a:rPr lang="en-US" dirty="0" err="1"/>
              <a:t>forsythe</a:t>
            </a:r>
            <a:r>
              <a:rPr lang="en-US" dirty="0"/>
              <a:t> tests indicated non-</a:t>
            </a:r>
            <a:r>
              <a:rPr lang="en-US" dirty="0" err="1"/>
              <a:t>consant</a:t>
            </a:r>
            <a:r>
              <a:rPr lang="en-US" dirty="0"/>
              <a:t> variance, the </a:t>
            </a:r>
            <a:r>
              <a:rPr lang="en-US" dirty="0" err="1"/>
              <a:t>shapiro</a:t>
            </a:r>
            <a:r>
              <a:rPr lang="en-US" dirty="0"/>
              <a:t> test suggested that residuals were not normally distributed, and upon evaluation of cooks distances, I identified 5 influential points.</a:t>
            </a:r>
          </a:p>
        </p:txBody>
      </p:sp>
      <p:sp>
        <p:nvSpPr>
          <p:cNvPr id="4" name="Slide Number Placeholder 3"/>
          <p:cNvSpPr>
            <a:spLocks noGrp="1"/>
          </p:cNvSpPr>
          <p:nvPr>
            <p:ph type="sldNum" sz="quarter" idx="5"/>
          </p:nvPr>
        </p:nvSpPr>
        <p:spPr/>
        <p:txBody>
          <a:bodyPr/>
          <a:lstStyle/>
          <a:p>
            <a:fld id="{FC8BD8E7-1312-41F3-99C4-6DA5AF891969}" type="slidenum">
              <a:rPr lang="en-US" smtClean="0"/>
              <a:t>35</a:t>
            </a:fld>
            <a:endParaRPr lang="en-US"/>
          </a:p>
        </p:txBody>
      </p:sp>
    </p:spTree>
    <p:extLst>
      <p:ext uri="{BB962C8B-B14F-4D97-AF65-F5344CB8AC3E}">
        <p14:creationId xmlns:p14="http://schemas.microsoft.com/office/powerpoint/2010/main" val="2680084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correct these violations, I started by using the </a:t>
            </a:r>
            <a:r>
              <a:rPr lang="en-US" dirty="0" err="1"/>
              <a:t>boxcox</a:t>
            </a:r>
            <a:r>
              <a:rPr lang="en-US" dirty="0"/>
              <a:t> method to transform y. I also looked at the av plots of this transformed model to verify that all the predictors add some value to the model. All plots had non-zero slopes which confirmed this.</a:t>
            </a:r>
          </a:p>
        </p:txBody>
      </p:sp>
      <p:sp>
        <p:nvSpPr>
          <p:cNvPr id="4" name="Slide Number Placeholder 3"/>
          <p:cNvSpPr>
            <a:spLocks noGrp="1"/>
          </p:cNvSpPr>
          <p:nvPr>
            <p:ph type="sldNum" sz="quarter" idx="5"/>
          </p:nvPr>
        </p:nvSpPr>
        <p:spPr/>
        <p:txBody>
          <a:bodyPr/>
          <a:lstStyle/>
          <a:p>
            <a:fld id="{FC8BD8E7-1312-41F3-99C4-6DA5AF891969}" type="slidenum">
              <a:rPr lang="en-US" smtClean="0"/>
              <a:t>36</a:t>
            </a:fld>
            <a:endParaRPr lang="en-US"/>
          </a:p>
        </p:txBody>
      </p:sp>
    </p:spTree>
    <p:extLst>
      <p:ext uri="{BB962C8B-B14F-4D97-AF65-F5344CB8AC3E}">
        <p14:creationId xmlns:p14="http://schemas.microsoft.com/office/powerpoint/2010/main" val="2595261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attempt to correct assumptions violations, I went about constructing a WLS regression model.</a:t>
            </a:r>
          </a:p>
        </p:txBody>
      </p:sp>
      <p:sp>
        <p:nvSpPr>
          <p:cNvPr id="4" name="Slide Number Placeholder 3"/>
          <p:cNvSpPr>
            <a:spLocks noGrp="1"/>
          </p:cNvSpPr>
          <p:nvPr>
            <p:ph type="sldNum" sz="quarter" idx="5"/>
          </p:nvPr>
        </p:nvSpPr>
        <p:spPr/>
        <p:txBody>
          <a:bodyPr/>
          <a:lstStyle/>
          <a:p>
            <a:fld id="{FC8BD8E7-1312-41F3-99C4-6DA5AF891969}" type="slidenum">
              <a:rPr lang="en-US" smtClean="0"/>
              <a:t>37</a:t>
            </a:fld>
            <a:endParaRPr lang="en-US"/>
          </a:p>
        </p:txBody>
      </p:sp>
    </p:spTree>
    <p:extLst>
      <p:ext uri="{BB962C8B-B14F-4D97-AF65-F5344CB8AC3E}">
        <p14:creationId xmlns:p14="http://schemas.microsoft.com/office/powerpoint/2010/main" val="1525662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constructing 3 models, I applied cv to compare them. I decided to choose the model 1, which was the OLS model, as it had the highest r^2 and lowest press value. </a:t>
            </a:r>
          </a:p>
        </p:txBody>
      </p:sp>
      <p:sp>
        <p:nvSpPr>
          <p:cNvPr id="4" name="Slide Number Placeholder 3"/>
          <p:cNvSpPr>
            <a:spLocks noGrp="1"/>
          </p:cNvSpPr>
          <p:nvPr>
            <p:ph type="sldNum" sz="quarter" idx="5"/>
          </p:nvPr>
        </p:nvSpPr>
        <p:spPr/>
        <p:txBody>
          <a:bodyPr/>
          <a:lstStyle/>
          <a:p>
            <a:fld id="{FC8BD8E7-1312-41F3-99C4-6DA5AF891969}" type="slidenum">
              <a:rPr lang="en-US" smtClean="0"/>
              <a:t>38</a:t>
            </a:fld>
            <a:endParaRPr lang="en-US"/>
          </a:p>
        </p:txBody>
      </p:sp>
    </p:spTree>
    <p:extLst>
      <p:ext uri="{BB962C8B-B14F-4D97-AF65-F5344CB8AC3E}">
        <p14:creationId xmlns:p14="http://schemas.microsoft.com/office/powerpoint/2010/main" val="4114216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 can see the final model relies on carbs, fat, protein, and their interactions to predict calories. I identified 3 common food items, a mcd </a:t>
            </a:r>
            <a:r>
              <a:rPr lang="en-US" dirty="0" err="1"/>
              <a:t>hamb</a:t>
            </a:r>
            <a:r>
              <a:rPr lang="en-US" dirty="0"/>
              <a:t>, dairy q </a:t>
            </a:r>
            <a:r>
              <a:rPr lang="en-US" dirty="0" err="1"/>
              <a:t>blizzar</a:t>
            </a:r>
            <a:r>
              <a:rPr lang="en-US" dirty="0"/>
              <a:t>, and 100g of strawberries, to see how the model performed. As we can see on the right, the predictions seem quite close to the true caloric amounts. I also compared these predictions to the </a:t>
            </a:r>
            <a:r>
              <a:rPr lang="en-US" dirty="0" err="1"/>
              <a:t>predcitions</a:t>
            </a:r>
            <a:r>
              <a:rPr lang="en-US" dirty="0"/>
              <a:t> of the other models, and noticed that this model had the lowest </a:t>
            </a:r>
            <a:r>
              <a:rPr lang="en-US" dirty="0" err="1"/>
              <a:t>mse</a:t>
            </a:r>
            <a:r>
              <a:rPr lang="en-US" dirty="0"/>
              <a:t>. </a:t>
            </a:r>
          </a:p>
        </p:txBody>
      </p:sp>
      <p:sp>
        <p:nvSpPr>
          <p:cNvPr id="4" name="Slide Number Placeholder 3"/>
          <p:cNvSpPr>
            <a:spLocks noGrp="1"/>
          </p:cNvSpPr>
          <p:nvPr>
            <p:ph type="sldNum" sz="quarter" idx="5"/>
          </p:nvPr>
        </p:nvSpPr>
        <p:spPr/>
        <p:txBody>
          <a:bodyPr/>
          <a:lstStyle/>
          <a:p>
            <a:fld id="{FC8BD8E7-1312-41F3-99C4-6DA5AF891969}" type="slidenum">
              <a:rPr lang="en-US" smtClean="0"/>
              <a:t>39</a:t>
            </a:fld>
            <a:endParaRPr lang="en-US"/>
          </a:p>
        </p:txBody>
      </p:sp>
    </p:spTree>
    <p:extLst>
      <p:ext uri="{BB962C8B-B14F-4D97-AF65-F5344CB8AC3E}">
        <p14:creationId xmlns:p14="http://schemas.microsoft.com/office/powerpoint/2010/main" val="2193337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Ultiamtely</a:t>
            </a:r>
            <a:r>
              <a:rPr lang="en-US" dirty="0"/>
              <a:t>, using our final model, we can see that it doesn’t really make a difference if we measure calories or macronutrients. However, one major issue to this question is that nutrition labels often vary depending on the source. ….</a:t>
            </a:r>
          </a:p>
          <a:p>
            <a:endParaRPr lang="en-US" dirty="0"/>
          </a:p>
          <a:p>
            <a:r>
              <a:rPr lang="en-US" dirty="0"/>
              <a:t>Anyhow, at the end of the day this model still gives us a good baseline.</a:t>
            </a:r>
          </a:p>
        </p:txBody>
      </p:sp>
      <p:sp>
        <p:nvSpPr>
          <p:cNvPr id="4" name="Slide Number Placeholder 3"/>
          <p:cNvSpPr>
            <a:spLocks noGrp="1"/>
          </p:cNvSpPr>
          <p:nvPr>
            <p:ph type="sldNum" sz="quarter" idx="5"/>
          </p:nvPr>
        </p:nvSpPr>
        <p:spPr/>
        <p:txBody>
          <a:bodyPr/>
          <a:lstStyle/>
          <a:p>
            <a:fld id="{FC8BD8E7-1312-41F3-99C4-6DA5AF891969}" type="slidenum">
              <a:rPr lang="en-US" smtClean="0"/>
              <a:t>40</a:t>
            </a:fld>
            <a:endParaRPr lang="en-US"/>
          </a:p>
        </p:txBody>
      </p:sp>
    </p:spTree>
    <p:extLst>
      <p:ext uri="{BB962C8B-B14F-4D97-AF65-F5344CB8AC3E}">
        <p14:creationId xmlns:p14="http://schemas.microsoft.com/office/powerpoint/2010/main" val="96016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my apple watch, which I purchased last </a:t>
            </a:r>
            <a:r>
              <a:rPr lang="en-US" dirty="0" err="1"/>
              <a:t>yr</a:t>
            </a:r>
            <a:r>
              <a:rPr lang="en-US" dirty="0"/>
              <a:t> during COVID, I started being able to track more workout-related measures like how many </a:t>
            </a:r>
            <a:r>
              <a:rPr lang="en-US" dirty="0" err="1"/>
              <a:t>calroies</a:t>
            </a:r>
            <a:r>
              <a:rPr lang="en-US" dirty="0"/>
              <a:t> I burn a day, exercise time, ….</a:t>
            </a:r>
          </a:p>
          <a:p>
            <a:endParaRPr lang="en-US" dirty="0"/>
          </a:p>
          <a:p>
            <a:r>
              <a:rPr lang="en-US" dirty="0"/>
              <a:t>I wear my apple watch constantly through the day, except when I shower and sleep, so the data is quite high frequency.</a:t>
            </a:r>
          </a:p>
        </p:txBody>
      </p:sp>
      <p:sp>
        <p:nvSpPr>
          <p:cNvPr id="4" name="Slide Number Placeholder 3"/>
          <p:cNvSpPr>
            <a:spLocks noGrp="1"/>
          </p:cNvSpPr>
          <p:nvPr>
            <p:ph type="sldNum" sz="quarter" idx="5"/>
          </p:nvPr>
        </p:nvSpPr>
        <p:spPr/>
        <p:txBody>
          <a:bodyPr/>
          <a:lstStyle/>
          <a:p>
            <a:fld id="{FC8BD8E7-1312-41F3-99C4-6DA5AF891969}" type="slidenum">
              <a:rPr lang="en-US" smtClean="0"/>
              <a:t>7</a:t>
            </a:fld>
            <a:endParaRPr lang="en-US"/>
          </a:p>
        </p:txBody>
      </p:sp>
    </p:spTree>
    <p:extLst>
      <p:ext uri="{BB962C8B-B14F-4D97-AF65-F5344CB8AC3E}">
        <p14:creationId xmlns:p14="http://schemas.microsoft.com/office/powerpoint/2010/main" val="3624713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a:t>
            </a:r>
            <a:r>
              <a:rPr lang="en-US" dirty="0" err="1"/>
              <a:t>yr</a:t>
            </a:r>
            <a:r>
              <a:rPr lang="en-US" dirty="0"/>
              <a:t>, I started using the Strong app on my </a:t>
            </a:r>
            <a:r>
              <a:rPr lang="en-US" dirty="0" err="1"/>
              <a:t>iphone</a:t>
            </a:r>
            <a:r>
              <a:rPr lang="en-US" dirty="0"/>
              <a:t> to track the number of workouts I have per day, the durations, and how I perceive the intensity of each workout, which is known as RPE.</a:t>
            </a:r>
          </a:p>
        </p:txBody>
      </p:sp>
      <p:sp>
        <p:nvSpPr>
          <p:cNvPr id="4" name="Slide Number Placeholder 3"/>
          <p:cNvSpPr>
            <a:spLocks noGrp="1"/>
          </p:cNvSpPr>
          <p:nvPr>
            <p:ph type="sldNum" sz="quarter" idx="5"/>
          </p:nvPr>
        </p:nvSpPr>
        <p:spPr/>
        <p:txBody>
          <a:bodyPr/>
          <a:lstStyle/>
          <a:p>
            <a:fld id="{FC8BD8E7-1312-41F3-99C4-6DA5AF891969}" type="slidenum">
              <a:rPr lang="en-US" smtClean="0"/>
              <a:t>8</a:t>
            </a:fld>
            <a:endParaRPr lang="en-US"/>
          </a:p>
        </p:txBody>
      </p:sp>
    </p:spTree>
    <p:extLst>
      <p:ext uri="{BB962C8B-B14F-4D97-AF65-F5344CB8AC3E}">
        <p14:creationId xmlns:p14="http://schemas.microsoft.com/office/powerpoint/2010/main" val="323713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since last year, </a:t>
            </a:r>
            <a:r>
              <a:rPr lang="en-US" dirty="0" err="1"/>
              <a:t>ive</a:t>
            </a:r>
            <a:r>
              <a:rPr lang="en-US" dirty="0"/>
              <a:t> been using MFP to track calories and other macro and micronutrients. </a:t>
            </a:r>
          </a:p>
          <a:p>
            <a:endParaRPr lang="en-US" dirty="0"/>
          </a:p>
          <a:p>
            <a:r>
              <a:rPr lang="en-US" dirty="0"/>
              <a:t>I have been quite consistent with tracking and only have </a:t>
            </a:r>
            <a:r>
              <a:rPr lang="en-US" dirty="0" err="1"/>
              <a:t>msised</a:t>
            </a:r>
            <a:r>
              <a:rPr lang="en-US" dirty="0"/>
              <a:t> a handful of days. </a:t>
            </a:r>
          </a:p>
        </p:txBody>
      </p:sp>
      <p:sp>
        <p:nvSpPr>
          <p:cNvPr id="4" name="Slide Number Placeholder 3"/>
          <p:cNvSpPr>
            <a:spLocks noGrp="1"/>
          </p:cNvSpPr>
          <p:nvPr>
            <p:ph type="sldNum" sz="quarter" idx="5"/>
          </p:nvPr>
        </p:nvSpPr>
        <p:spPr/>
        <p:txBody>
          <a:bodyPr/>
          <a:lstStyle/>
          <a:p>
            <a:fld id="{FC8BD8E7-1312-41F3-99C4-6DA5AF891969}" type="slidenum">
              <a:rPr lang="en-US" smtClean="0"/>
              <a:t>9</a:t>
            </a:fld>
            <a:endParaRPr lang="en-US"/>
          </a:p>
        </p:txBody>
      </p:sp>
    </p:spTree>
    <p:extLst>
      <p:ext uri="{BB962C8B-B14F-4D97-AF65-F5344CB8AC3E}">
        <p14:creationId xmlns:p14="http://schemas.microsoft.com/office/powerpoint/2010/main" val="3279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the pipeline of this project. I first started by extracting, transforming, </a:t>
            </a:r>
            <a:r>
              <a:rPr lang="en-US" dirty="0" err="1"/>
              <a:t>laoding</a:t>
            </a:r>
            <a:r>
              <a:rPr lang="en-US" dirty="0"/>
              <a:t>, and merging the data in python. Then I continued with preprocessing and feature engineering, which included imputation and other steps. Lastly, I ended with the analytics which well dive to in this presentation. </a:t>
            </a:r>
          </a:p>
        </p:txBody>
      </p:sp>
      <p:sp>
        <p:nvSpPr>
          <p:cNvPr id="4" name="Slide Number Placeholder 3"/>
          <p:cNvSpPr>
            <a:spLocks noGrp="1"/>
          </p:cNvSpPr>
          <p:nvPr>
            <p:ph type="sldNum" sz="quarter" idx="5"/>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226320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dataset was aggregated by each day, resulting in 681 records and 22 features.</a:t>
            </a:r>
          </a:p>
        </p:txBody>
      </p:sp>
      <p:sp>
        <p:nvSpPr>
          <p:cNvPr id="4" name="Slide Number Placeholder 3"/>
          <p:cNvSpPr>
            <a:spLocks noGrp="1"/>
          </p:cNvSpPr>
          <p:nvPr>
            <p:ph type="sldNum" sz="quarter" idx="5"/>
          </p:nvPr>
        </p:nvSpPr>
        <p:spPr/>
        <p:txBody>
          <a:bodyPr/>
          <a:lstStyle/>
          <a:p>
            <a:fld id="{FC8BD8E7-1312-41F3-99C4-6DA5AF891969}" type="slidenum">
              <a:rPr lang="en-US" smtClean="0"/>
              <a:t>11</a:t>
            </a:fld>
            <a:endParaRPr lang="en-US"/>
          </a:p>
        </p:txBody>
      </p:sp>
    </p:spTree>
    <p:extLst>
      <p:ext uri="{BB962C8B-B14F-4D97-AF65-F5344CB8AC3E}">
        <p14:creationId xmlns:p14="http://schemas.microsoft.com/office/powerpoint/2010/main" val="391360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analyzing the data, I first wanted to get an overview of the features, distributions, and relationships between variables.</a:t>
            </a:r>
          </a:p>
        </p:txBody>
      </p:sp>
      <p:sp>
        <p:nvSpPr>
          <p:cNvPr id="4" name="Slide Number Placeholder 3"/>
          <p:cNvSpPr>
            <a:spLocks noGrp="1"/>
          </p:cNvSpPr>
          <p:nvPr>
            <p:ph type="sldNum" sz="quarter" idx="5"/>
          </p:nvPr>
        </p:nvSpPr>
        <p:spPr/>
        <p:txBody>
          <a:bodyPr/>
          <a:lstStyle/>
          <a:p>
            <a:fld id="{FC8BD8E7-1312-41F3-99C4-6DA5AF891969}" type="slidenum">
              <a:rPr lang="en-US" smtClean="0"/>
              <a:t>12</a:t>
            </a:fld>
            <a:endParaRPr lang="en-US"/>
          </a:p>
        </p:txBody>
      </p:sp>
    </p:spTree>
    <p:extLst>
      <p:ext uri="{BB962C8B-B14F-4D97-AF65-F5344CB8AC3E}">
        <p14:creationId xmlns:p14="http://schemas.microsoft.com/office/powerpoint/2010/main" val="1061307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4/19/21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4/19/21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endParaRPr lang="en-US" dirty="0"/>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4/19/21</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4/19/21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4/19/21</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4/19/21</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4/19/21</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endParaRPr lang="en-US" dirty="0"/>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4/19/21</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Analyzing my health &amp; fitness data</a:t>
            </a:r>
          </a:p>
        </p:txBody>
      </p:sp>
      <p:pic>
        <p:nvPicPr>
          <p:cNvPr id="7" name="Picture Placeholder 6" descr="Two people lifting weights"/>
          <p:cNvPicPr>
            <a:picLocks noGrp="1" noChangeAspect="1"/>
          </p:cNvPicPr>
          <p:nvPr>
            <p:ph type="pic" idx="10"/>
          </p:nvPr>
        </p:nvPicPr>
        <p:blipFill rotWithShape="1">
          <a:blip r:embed="rId2" cstate="print">
            <a:extLst>
              <a:ext uri="{28A0092B-C50C-407E-A947-70E740481C1C}">
                <a14:useLocalDpi xmlns:a14="http://schemas.microsoft.com/office/drawing/2010/main" val="0"/>
              </a:ext>
            </a:extLst>
          </a:blip>
          <a:srcRect/>
          <a:stretch/>
        </p:blipFill>
        <p:spPr/>
      </p:pic>
      <p:pic>
        <p:nvPicPr>
          <p:cNvPr id="8" name="Picture Placeholder 7" descr="Closeup of Granny Smith apple and tape measure"/>
          <p:cNvPicPr>
            <a:picLocks noGrp="1" noChangeAspect="1"/>
          </p:cNvPicPr>
          <p:nvPr>
            <p:ph type="pic" idx="11"/>
          </p:nvPr>
        </p:nvPicPr>
        <p:blipFill rotWithShape="1">
          <a:blip r:embed="rId3" cstate="print">
            <a:extLst>
              <a:ext uri="{28A0092B-C50C-407E-A947-70E740481C1C}">
                <a14:useLocalDpi xmlns:a14="http://schemas.microsoft.com/office/drawing/2010/main" val="0"/>
              </a:ext>
            </a:extLst>
          </a:blip>
          <a:srcRect t="19" b="19"/>
          <a:stretch/>
        </p:blipFill>
        <p:spPr/>
      </p:pic>
      <p:pic>
        <p:nvPicPr>
          <p:cNvPr id="9" name="Picture Placeholder 8" descr="Man and woman running on indoor track"/>
          <p:cNvPicPr>
            <a:picLocks noGrp="1" noChangeAspect="1"/>
          </p:cNvPicPr>
          <p:nvPr>
            <p:ph type="pic" idx="12"/>
          </p:nvPr>
        </p:nvPicPr>
        <p:blipFill rotWithShape="1">
          <a:blip r:embed="rId4" cstate="print">
            <a:extLst>
              <a:ext uri="{28A0092B-C50C-407E-A947-70E740481C1C}">
                <a14:useLocalDpi xmlns:a14="http://schemas.microsoft.com/office/drawing/2010/main" val="0"/>
              </a:ext>
            </a:extLst>
          </a:blip>
          <a:srcRect t="39" b="39"/>
          <a:stretch/>
        </p:blipFill>
        <p:spPr/>
      </p:pic>
      <p:sp>
        <p:nvSpPr>
          <p:cNvPr id="3" name="Subtitle 2"/>
          <p:cNvSpPr>
            <a:spLocks noGrp="1"/>
          </p:cNvSpPr>
          <p:nvPr>
            <p:ph type="subTitle" idx="1"/>
          </p:nvPr>
        </p:nvSpPr>
        <p:spPr/>
        <p:txBody>
          <a:bodyPr>
            <a:normAutofit/>
          </a:bodyPr>
          <a:lstStyle/>
          <a:p>
            <a:r>
              <a:rPr lang="en-US" dirty="0"/>
              <a:t>Aman </a:t>
            </a:r>
            <a:r>
              <a:rPr lang="en-US" dirty="0" err="1"/>
              <a:t>chopra</a:t>
            </a:r>
            <a:endParaRPr lang="en-US" dirty="0"/>
          </a:p>
        </p:txBody>
      </p:sp>
    </p:spTree>
    <p:extLst>
      <p:ext uri="{BB962C8B-B14F-4D97-AF65-F5344CB8AC3E}">
        <p14:creationId xmlns:p14="http://schemas.microsoft.com/office/powerpoint/2010/main" val="303468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a:t>
            </a:r>
          </a:p>
        </p:txBody>
      </p:sp>
      <p:graphicFrame>
        <p:nvGraphicFramePr>
          <p:cNvPr id="6" name="Content Placeholder 5" descr="Gear diagram with a sequence of 3 steps to show interlocking ideas"/>
          <p:cNvGraphicFramePr>
            <a:graphicFrameLocks noGrp="1"/>
          </p:cNvGraphicFramePr>
          <p:nvPr>
            <p:ph sz="half" idx="2"/>
            <p:extLst>
              <p:ext uri="{D42A27DB-BD31-4B8C-83A1-F6EECF244321}">
                <p14:modId xmlns:p14="http://schemas.microsoft.com/office/powerpoint/2010/main" val="2904401443"/>
              </p:ext>
            </p:extLst>
          </p:nvPr>
        </p:nvGraphicFramePr>
        <p:xfrm>
          <a:off x="2013204" y="1600200"/>
          <a:ext cx="8165592"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241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dataset</a:t>
            </a:r>
          </a:p>
        </p:txBody>
      </p:sp>
      <p:sp>
        <p:nvSpPr>
          <p:cNvPr id="3" name="Content Placeholder 2"/>
          <p:cNvSpPr>
            <a:spLocks noGrp="1"/>
          </p:cNvSpPr>
          <p:nvPr>
            <p:ph sz="half" idx="1"/>
          </p:nvPr>
        </p:nvSpPr>
        <p:spPr/>
        <p:txBody>
          <a:bodyPr/>
          <a:lstStyle/>
          <a:p>
            <a:r>
              <a:rPr lang="en-US" dirty="0"/>
              <a:t>Constructed pivot tables for each data source.</a:t>
            </a:r>
          </a:p>
          <a:p>
            <a:r>
              <a:rPr lang="en-US" dirty="0"/>
              <a:t>Aggregated by the day.</a:t>
            </a:r>
          </a:p>
          <a:p>
            <a:r>
              <a:rPr lang="en-US" dirty="0"/>
              <a:t>681 records &amp; 22 features after dropping rows with missing values.</a:t>
            </a:r>
          </a:p>
        </p:txBody>
      </p:sp>
      <p:pic>
        <p:nvPicPr>
          <p:cNvPr id="8" name="Content Placeholder 7" descr="A picture containing text, newspaper, receipt&#10;&#10;Description automatically generated">
            <a:extLst>
              <a:ext uri="{FF2B5EF4-FFF2-40B4-BE49-F238E27FC236}">
                <a16:creationId xmlns:a16="http://schemas.microsoft.com/office/drawing/2014/main" id="{A5F5C537-46B6-A84D-86B8-957B3FF32E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98920" y="1323673"/>
            <a:ext cx="4495800" cy="4210654"/>
          </a:xfrm>
        </p:spPr>
      </p:pic>
    </p:spTree>
    <p:extLst>
      <p:ext uri="{BB962C8B-B14F-4D97-AF65-F5344CB8AC3E}">
        <p14:creationId xmlns:p14="http://schemas.microsoft.com/office/powerpoint/2010/main" val="1447232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eda</a:t>
            </a:r>
            <a:endParaRPr lang="en-US" dirty="0"/>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44" name="Picture 43" descr="Shape&#10;&#10;Description automatically generated with low confidence">
            <a:extLst>
              <a:ext uri="{FF2B5EF4-FFF2-40B4-BE49-F238E27FC236}">
                <a16:creationId xmlns:a16="http://schemas.microsoft.com/office/drawing/2014/main" id="{F5DCC526-C23B-0D4D-A88A-1DA5901E0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49" y="1504188"/>
            <a:ext cx="4119880" cy="2471928"/>
          </a:xfrm>
          <a:prstGeom prst="rect">
            <a:avLst/>
          </a:prstGeom>
        </p:spPr>
      </p:pic>
      <p:pic>
        <p:nvPicPr>
          <p:cNvPr id="46" name="Picture 45" descr="Chart, histogram&#10;&#10;Description automatically generated">
            <a:extLst>
              <a:ext uri="{FF2B5EF4-FFF2-40B4-BE49-F238E27FC236}">
                <a16:creationId xmlns:a16="http://schemas.microsoft.com/office/drawing/2014/main" id="{CD94CC8B-540F-D848-A1CE-A373404B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21" y="4014216"/>
            <a:ext cx="4119880" cy="2471928"/>
          </a:xfrm>
          <a:prstGeom prst="rect">
            <a:avLst/>
          </a:prstGeom>
        </p:spPr>
      </p:pic>
      <p:pic>
        <p:nvPicPr>
          <p:cNvPr id="50" name="Picture 49" descr="Chart, histogram&#10;&#10;Description automatically generated">
            <a:extLst>
              <a:ext uri="{FF2B5EF4-FFF2-40B4-BE49-F238E27FC236}">
                <a16:creationId xmlns:a16="http://schemas.microsoft.com/office/drawing/2014/main" id="{9141F887-505A-7849-898A-49596EF87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5921" y="1504188"/>
            <a:ext cx="4119880" cy="2471928"/>
          </a:xfrm>
          <a:prstGeom prst="rect">
            <a:avLst/>
          </a:prstGeom>
        </p:spPr>
      </p:pic>
      <p:pic>
        <p:nvPicPr>
          <p:cNvPr id="52" name="Picture 51" descr="Chart, histogram&#10;&#10;Description automatically generated">
            <a:extLst>
              <a:ext uri="{FF2B5EF4-FFF2-40B4-BE49-F238E27FC236}">
                <a16:creationId xmlns:a16="http://schemas.microsoft.com/office/drawing/2014/main" id="{9F7AC720-1F2F-B249-B07C-D9822755B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3047" y="4014216"/>
            <a:ext cx="4119880" cy="2471928"/>
          </a:xfrm>
          <a:prstGeom prst="rect">
            <a:avLst/>
          </a:prstGeom>
        </p:spPr>
      </p:pic>
    </p:spTree>
    <p:extLst>
      <p:ext uri="{BB962C8B-B14F-4D97-AF65-F5344CB8AC3E}">
        <p14:creationId xmlns:p14="http://schemas.microsoft.com/office/powerpoint/2010/main" val="405486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a:t>
            </a:r>
          </a:p>
        </p:txBody>
      </p:sp>
      <p:pic>
        <p:nvPicPr>
          <p:cNvPr id="6" name="Content Placeholder 5" descr="Chart&#10;&#10;Description automatically generated">
            <a:extLst>
              <a:ext uri="{FF2B5EF4-FFF2-40B4-BE49-F238E27FC236}">
                <a16:creationId xmlns:a16="http://schemas.microsoft.com/office/drawing/2014/main" id="{6B5A447E-2987-0640-9366-A694BF9C96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2020" y="1495043"/>
            <a:ext cx="5827959" cy="5073085"/>
          </a:xfrm>
        </p:spPr>
      </p:pic>
    </p:spTree>
    <p:extLst>
      <p:ext uri="{BB962C8B-B14F-4D97-AF65-F5344CB8AC3E}">
        <p14:creationId xmlns:p14="http://schemas.microsoft.com/office/powerpoint/2010/main" val="15145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analysis</a:t>
            </a:r>
          </a:p>
        </p:txBody>
      </p:sp>
    </p:spTree>
    <p:extLst>
      <p:ext uri="{BB962C8B-B14F-4D97-AF65-F5344CB8AC3E}">
        <p14:creationId xmlns:p14="http://schemas.microsoft.com/office/powerpoint/2010/main" val="344728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sz="half" idx="1"/>
          </p:nvPr>
        </p:nvSpPr>
        <p:spPr/>
        <p:txBody>
          <a:bodyPr/>
          <a:lstStyle/>
          <a:p>
            <a:pPr marL="502920" indent="-457200">
              <a:buFont typeface="+mj-lt"/>
              <a:buAutoNum type="arabicPeriod"/>
            </a:pPr>
            <a:r>
              <a:rPr lang="en-US" dirty="0"/>
              <a:t>What is my body fat percentage?</a:t>
            </a:r>
          </a:p>
          <a:p>
            <a:pPr marL="502920" indent="-457200">
              <a:buFont typeface="+mj-lt"/>
              <a:buAutoNum type="arabicPeriod"/>
            </a:pPr>
            <a:r>
              <a:rPr lang="en-US" dirty="0"/>
              <a:t>How much food should I eat each day to maintain my current physique?</a:t>
            </a:r>
          </a:p>
          <a:p>
            <a:pPr marL="502920" indent="-457200">
              <a:buFont typeface="+mj-lt"/>
              <a:buAutoNum type="arabicPeriod"/>
            </a:pPr>
            <a:r>
              <a:rPr lang="en-US" dirty="0"/>
              <a:t>If It Fits Your Macros (IIFYM) or Counting Calories?</a:t>
            </a:r>
          </a:p>
        </p:txBody>
      </p:sp>
      <p:pic>
        <p:nvPicPr>
          <p:cNvPr id="11266" name="Picture 2" descr="Screening Questions for B2B Market Research | Clear Seas Research">
            <a:extLst>
              <a:ext uri="{FF2B5EF4-FFF2-40B4-BE49-F238E27FC236}">
                <a16:creationId xmlns:a16="http://schemas.microsoft.com/office/drawing/2014/main" id="{A2DD64A4-E657-6144-A686-AAE817B15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03041"/>
            <a:ext cx="5641754" cy="2651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52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my body fat percentage?</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High body fat (BF) percentage is associated with heart disease, stroke, high blood pressure, and type 2 diabetes.</a:t>
                </a:r>
              </a:p>
              <a:p>
                <a:r>
                  <a:rPr lang="en-US" dirty="0"/>
                  <a:t>Healthy BF between 21%-33%, while average American has 40%.</a:t>
                </a:r>
              </a:p>
              <a:p>
                <a:r>
                  <a:rPr lang="en-US" dirty="0"/>
                  <a:t>Current ways to measure BF include expensive weighing scales and </a:t>
                </a:r>
                <a:r>
                  <a:rPr lang="en-US" dirty="0" err="1"/>
                  <a:t>InBody</a:t>
                </a:r>
                <a:r>
                  <a:rPr lang="en-US" dirty="0"/>
                  <a:t> scans.</a:t>
                </a:r>
              </a:p>
              <a:p>
                <a:r>
                  <a:rPr lang="en-US" dirty="0" err="1"/>
                  <a:t>Clínica</a:t>
                </a:r>
                <a:r>
                  <a:rPr lang="en-US" dirty="0"/>
                  <a:t> Universidad de Navarra in Spain devised CUN-BAE model to predict BF based on BMI, age, and sex. </a:t>
                </a:r>
                <a:br>
                  <a:rPr lang="en-US" dirty="0"/>
                </a:br>
                <a:br>
                  <a:rPr lang="en-US" dirty="0"/>
                </a:br>
                <a14:m>
                  <m:oMath xmlns:m="http://schemas.openxmlformats.org/officeDocument/2006/math">
                    <m:acc>
                      <m:accPr>
                        <m:chr m:val="̂"/>
                        <m:ctrlPr>
                          <a:rPr lang="en-US" i="1" dirty="0" smtClean="0">
                            <a:latin typeface="Cambria Math" panose="02040503050406030204" pitchFamily="18" charset="0"/>
                          </a:rPr>
                        </m:ctrlPr>
                      </m:accPr>
                      <m:e>
                        <m:r>
                          <a:rPr lang="en-US" i="1" dirty="0" err="1">
                            <a:latin typeface="Cambria Math" panose="02040503050406030204" pitchFamily="18" charset="0"/>
                          </a:rPr>
                          <m:t>𝐵𝑜𝑑𝑦𝐹𝑎𝑡</m:t>
                        </m:r>
                        <m:r>
                          <a:rPr lang="en-US" b="0" i="1" dirty="0" smtClean="0">
                            <a:latin typeface="Cambria Math" panose="02040503050406030204" pitchFamily="18" charset="0"/>
                          </a:rPr>
                          <m:t>𝑃𝑒𝑟𝑐𝑒𝑛𝑡𝑎𝑔𝑒</m:t>
                        </m:r>
                      </m:e>
                    </m:acc>
                    <m:r>
                      <a:rPr lang="en-US" i="1" dirty="0">
                        <a:latin typeface="Cambria Math" panose="02040503050406030204" pitchFamily="18" charset="0"/>
                      </a:rPr>
                      <m:t>=−44.988+0.503∗</m:t>
                    </m:r>
                    <m:r>
                      <a:rPr lang="en-US" i="1" dirty="0">
                        <a:latin typeface="Cambria Math" panose="02040503050406030204" pitchFamily="18" charset="0"/>
                      </a:rPr>
                      <m:t>𝐴𝑔𝑒</m:t>
                    </m:r>
                    <m:r>
                      <a:rPr lang="en-US" i="1" dirty="0">
                        <a:latin typeface="Cambria Math" panose="02040503050406030204" pitchFamily="18" charset="0"/>
                      </a:rPr>
                      <m:t>+10.689∗</m:t>
                    </m:r>
                    <m:r>
                      <a:rPr lang="en-US" i="1" dirty="0">
                        <a:latin typeface="Cambria Math" panose="02040503050406030204" pitchFamily="18" charset="0"/>
                      </a:rPr>
                      <m:t>𝐼𝑠𝐹𝑒𝑚𝑎𝑙𝑒</m:t>
                    </m:r>
                    <m:r>
                      <a:rPr lang="en-US" i="1" dirty="0">
                        <a:latin typeface="Cambria Math" panose="02040503050406030204" pitchFamily="18" charset="0"/>
                      </a:rPr>
                      <m:t>+3.172∗</m:t>
                    </m:r>
                    <m:r>
                      <a:rPr lang="en-US" i="1" dirty="0">
                        <a:latin typeface="Cambria Math" panose="02040503050406030204" pitchFamily="18" charset="0"/>
                      </a:rPr>
                      <m:t>𝐵𝑀𝐼</m:t>
                    </m:r>
                    <m:r>
                      <a:rPr lang="en-US" i="1" dirty="0">
                        <a:latin typeface="Cambria Math" panose="02040503050406030204" pitchFamily="18" charset="0"/>
                      </a:rPr>
                      <m:t>−0.026∗</m:t>
                    </m:r>
                    <m:r>
                      <a:rPr lang="en-US" i="1" dirty="0">
                        <a:latin typeface="Cambria Math" panose="02040503050406030204" pitchFamily="18" charset="0"/>
                      </a:rPr>
                      <m:t>𝐵𝑀</m:t>
                    </m:r>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r>
                      <a:rPr lang="en-US" i="1" dirty="0">
                        <a:latin typeface="Cambria Math" panose="02040503050406030204" pitchFamily="18" charset="0"/>
                      </a:rPr>
                      <m:t>+0.181∗</m:t>
                    </m:r>
                    <m:r>
                      <a:rPr lang="en-US" i="1" dirty="0">
                        <a:latin typeface="Cambria Math" panose="02040503050406030204" pitchFamily="18" charset="0"/>
                      </a:rPr>
                      <m:t>𝐵𝑀𝐼</m:t>
                    </m:r>
                    <m:r>
                      <a:rPr lang="en-US" i="1" dirty="0">
                        <a:latin typeface="Cambria Math" panose="02040503050406030204" pitchFamily="18" charset="0"/>
                      </a:rPr>
                      <m:t>∗</m:t>
                    </m:r>
                    <m:r>
                      <a:rPr lang="en-US" i="1" dirty="0">
                        <a:latin typeface="Cambria Math" panose="02040503050406030204" pitchFamily="18" charset="0"/>
                      </a:rPr>
                      <m:t>𝐼𝑠𝐹𝑒𝑚𝑎𝑙𝑒</m:t>
                    </m:r>
                    <m:r>
                      <a:rPr lang="en-US" i="1" dirty="0">
                        <a:latin typeface="Cambria Math" panose="02040503050406030204" pitchFamily="18" charset="0"/>
                      </a:rPr>
                      <m:t>−0.02∗</m:t>
                    </m:r>
                    <m:r>
                      <a:rPr lang="en-US" i="1" dirty="0">
                        <a:latin typeface="Cambria Math" panose="02040503050406030204" pitchFamily="18" charset="0"/>
                      </a:rPr>
                      <m:t>𝐵𝑀𝐼</m:t>
                    </m:r>
                    <m:r>
                      <a:rPr lang="en-US" i="1" dirty="0">
                        <a:latin typeface="Cambria Math" panose="02040503050406030204" pitchFamily="18" charset="0"/>
                      </a:rPr>
                      <m:t>∗</m:t>
                    </m:r>
                    <m:r>
                      <a:rPr lang="en-US" i="1" dirty="0">
                        <a:latin typeface="Cambria Math" panose="02040503050406030204" pitchFamily="18" charset="0"/>
                      </a:rPr>
                      <m:t>𝐴𝑔𝑒</m:t>
                    </m:r>
                    <m:r>
                      <a:rPr lang="en-US" i="1" dirty="0">
                        <a:latin typeface="Cambria Math" panose="02040503050406030204" pitchFamily="18" charset="0"/>
                      </a:rPr>
                      <m:t>−0.005∗</m:t>
                    </m:r>
                    <m:r>
                      <a:rPr lang="en-US" i="1" dirty="0">
                        <a:latin typeface="Cambria Math" panose="02040503050406030204" pitchFamily="18" charset="0"/>
                      </a:rPr>
                      <m:t>𝐵𝑀</m:t>
                    </m:r>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𝐼𝑠𝐹𝑒𝑚𝑎𝑙𝑒</m:t>
                    </m:r>
                    <m:r>
                      <a:rPr lang="en-US" i="1" dirty="0">
                        <a:latin typeface="Cambria Math" panose="02040503050406030204" pitchFamily="18" charset="0"/>
                      </a:rPr>
                      <m:t>+0.00021∗</m:t>
                    </m:r>
                    <m:r>
                      <a:rPr lang="en-US" i="1" dirty="0">
                        <a:latin typeface="Cambria Math" panose="02040503050406030204" pitchFamily="18" charset="0"/>
                      </a:rPr>
                      <m:t>𝐵𝑀</m:t>
                    </m:r>
                    <m:sSup>
                      <m:sSupPr>
                        <m:ctrlPr>
                          <a:rPr lang="en-US" i="1" dirty="0">
                            <a:latin typeface="Cambria Math" panose="02040503050406030204" pitchFamily="18" charset="0"/>
                          </a:rPr>
                        </m:ctrlPr>
                      </m:sSupPr>
                      <m:e>
                        <m:r>
                          <a:rPr lang="en-US" i="1" dirty="0">
                            <a:latin typeface="Cambria Math" panose="02040503050406030204" pitchFamily="18" charset="0"/>
                          </a:rPr>
                          <m:t>𝐼</m:t>
                        </m:r>
                      </m:e>
                      <m:sup>
                        <m:r>
                          <a:rPr lang="en-US" i="1" dirty="0">
                            <a:latin typeface="Cambria Math" panose="02040503050406030204" pitchFamily="18" charset="0"/>
                          </a:rPr>
                          <m:t>2</m:t>
                        </m:r>
                      </m:sup>
                    </m:sSup>
                    <m:r>
                      <a:rPr lang="en-US" i="1" dirty="0">
                        <a:latin typeface="Cambria Math" panose="02040503050406030204" pitchFamily="18" charset="0"/>
                      </a:rPr>
                      <m:t>∗</m:t>
                    </m:r>
                    <m:r>
                      <a:rPr lang="en-US" i="1" dirty="0">
                        <a:latin typeface="Cambria Math" panose="02040503050406030204" pitchFamily="18" charset="0"/>
                      </a:rPr>
                      <m:t>𝐴𝑔𝑒</m:t>
                    </m:r>
                  </m:oMath>
                </a14:m>
                <a:endParaRPr lang="en-US" dirty="0"/>
              </a:p>
              <a:p>
                <a:r>
                  <a:rPr lang="en-US" dirty="0"/>
                  <a:t>Can we build a model that predicts my BF with more precision?</a:t>
                </a:r>
              </a:p>
              <a:p>
                <a:endParaRPr lang="en-US" dirty="0"/>
              </a:p>
              <a:p>
                <a:endParaRPr lang="en-US" dirty="0"/>
              </a:p>
              <a:p>
                <a:pPr marL="4572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416" r="-555"/>
                </a:stretch>
              </a:blipFill>
            </p:spPr>
            <p:txBody>
              <a:bodyPr/>
              <a:lstStyle/>
              <a:p>
                <a:r>
                  <a:rPr lang="en-US">
                    <a:noFill/>
                  </a:rPr>
                  <a:t> </a:t>
                </a:r>
              </a:p>
            </p:txBody>
          </p:sp>
        </mc:Fallback>
      </mc:AlternateContent>
    </p:spTree>
    <p:extLst>
      <p:ext uri="{BB962C8B-B14F-4D97-AF65-F5344CB8AC3E}">
        <p14:creationId xmlns:p14="http://schemas.microsoft.com/office/powerpoint/2010/main" val="3738823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1: Full first-order model</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After constructing the full first-order model (</a:t>
                </a:r>
                <a14:m>
                  <m:oMath xmlns:m="http://schemas.openxmlformats.org/officeDocument/2006/math">
                    <m:sSubSup>
                      <m:sSubSupPr>
                        <m:ctrlPr>
                          <a:rPr lang="en-US" i="1" dirty="0" smtClean="0">
                            <a:latin typeface="Cambria Math" panose="02040503050406030204" pitchFamily="18" charset="0"/>
                          </a:rPr>
                        </m:ctrlPr>
                      </m:sSubSupPr>
                      <m:e>
                        <m:r>
                          <a:rPr lang="en-US" i="1" dirty="0" smtClean="0">
                            <a:latin typeface="Cambria Math" panose="02040503050406030204" pitchFamily="18" charset="0"/>
                          </a:rPr>
                          <m:t>𝑅</m:t>
                        </m:r>
                      </m:e>
                      <m:sub>
                        <m:r>
                          <a:rPr lang="en-US" i="1" dirty="0" smtClean="0">
                            <a:latin typeface="Cambria Math" panose="02040503050406030204" pitchFamily="18" charset="0"/>
                          </a:rPr>
                          <m:t>𝑎𝑑𝑗</m:t>
                        </m:r>
                      </m:sub>
                      <m:sup>
                        <m:r>
                          <a:rPr lang="en-US" i="1" dirty="0" smtClean="0">
                            <a:latin typeface="Cambria Math" panose="02040503050406030204" pitchFamily="18" charset="0"/>
                          </a:rPr>
                          <m:t>2</m:t>
                        </m:r>
                      </m:sup>
                    </m:sSubSup>
                    <m:r>
                      <a:rPr lang="en-US" i="1" dirty="0" smtClean="0">
                        <a:latin typeface="Cambria Math" panose="02040503050406030204" pitchFamily="18" charset="0"/>
                      </a:rPr>
                      <m:t>=0.9392</m:t>
                    </m:r>
                  </m:oMath>
                </a14:m>
                <a:r>
                  <a:rPr lang="en-US" dirty="0"/>
                  <a:t>), many predictors seem insignificant compared to ⍺=0.1.</a:t>
                </a:r>
              </a:p>
              <a:p>
                <a:endParaRPr lang="en-US" dirty="0"/>
              </a:p>
              <a:p>
                <a:endParaRPr lang="en-US" dirty="0"/>
              </a:p>
              <a:p>
                <a:pPr marL="4572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850" r="-1110"/>
                </a:stretch>
              </a:blipFill>
            </p:spPr>
            <p:txBody>
              <a:bodyPr/>
              <a:lstStyle/>
              <a:p>
                <a:r>
                  <a:rPr lang="en-US">
                    <a:noFill/>
                  </a:rPr>
                  <a:t> </a:t>
                </a:r>
              </a:p>
            </p:txBody>
          </p:sp>
        </mc:Fallback>
      </mc:AlternateContent>
      <p:pic>
        <p:nvPicPr>
          <p:cNvPr id="6" name="Picture 5" descr="Table&#10;&#10;Description automatically generated">
            <a:extLst>
              <a:ext uri="{FF2B5EF4-FFF2-40B4-BE49-F238E27FC236}">
                <a16:creationId xmlns:a16="http://schemas.microsoft.com/office/drawing/2014/main" id="{30A72446-CE82-8D4D-9D9F-2D76DA135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8155" y="2438400"/>
            <a:ext cx="5095690" cy="3986784"/>
          </a:xfrm>
          <a:prstGeom prst="rect">
            <a:avLst/>
          </a:prstGeom>
        </p:spPr>
      </p:pic>
    </p:spTree>
    <p:extLst>
      <p:ext uri="{BB962C8B-B14F-4D97-AF65-F5344CB8AC3E}">
        <p14:creationId xmlns:p14="http://schemas.microsoft.com/office/powerpoint/2010/main" val="2979852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reduced model</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The full model is established under the alternative hypothesis, while the reduced model containing only the significant predictors is established under the null hypothesis.</a:t>
                </a:r>
              </a:p>
              <a:p>
                <a:r>
                  <a:rPr lang="en-US" dirty="0"/>
                  <a:t>Upon conducting GLT, p=0.043, suggesting that we fail to reject the null hypothesis and drop the insignificant predictors.</a:t>
                </a:r>
              </a:p>
              <a:p>
                <a:r>
                  <a:rPr lang="en-US" dirty="0"/>
                  <a:t>Resulting Model </a:t>
                </a:r>
                <a14:m>
                  <m:oMath xmlns:m="http://schemas.openxmlformats.org/officeDocument/2006/math">
                    <m:sSubSup>
                      <m:sSubSupPr>
                        <m:ctrlPr>
                          <a:rPr lang="en-US" i="1" dirty="0">
                            <a:latin typeface="Cambria Math" panose="02040503050406030204" pitchFamily="18" charset="0"/>
                          </a:rPr>
                        </m:ctrlPr>
                      </m:sSubSupPr>
                      <m:e>
                        <m:r>
                          <a:rPr lang="en-US" b="0" i="1" dirty="0" smtClean="0">
                            <a:latin typeface="Cambria Math" panose="02040503050406030204" pitchFamily="18" charset="0"/>
                          </a:rPr>
                          <m:t>(</m:t>
                        </m:r>
                        <m:r>
                          <a:rPr lang="en-US" i="1" dirty="0">
                            <a:latin typeface="Cambria Math" panose="02040503050406030204" pitchFamily="18" charset="0"/>
                          </a:rPr>
                          <m:t>𝑅</m:t>
                        </m:r>
                      </m:e>
                      <m:sub>
                        <m:r>
                          <a:rPr lang="en-US" i="1" dirty="0">
                            <a:latin typeface="Cambria Math" panose="02040503050406030204" pitchFamily="18" charset="0"/>
                          </a:rPr>
                          <m:t>𝑎𝑑𝑗</m:t>
                        </m:r>
                      </m:sub>
                      <m:sup>
                        <m:r>
                          <a:rPr lang="en-US" i="1" dirty="0">
                            <a:latin typeface="Cambria Math" panose="02040503050406030204" pitchFamily="18" charset="0"/>
                          </a:rPr>
                          <m:t>2</m:t>
                        </m:r>
                      </m:sup>
                    </m:sSubSup>
                    <m:r>
                      <a:rPr lang="en-US" i="1" dirty="0">
                        <a:latin typeface="Cambria Math" panose="02040503050406030204" pitchFamily="18" charset="0"/>
                      </a:rPr>
                      <m:t>=0.</m:t>
                    </m:r>
                    <m:r>
                      <a:rPr lang="en-US" b="0" i="1" dirty="0" smtClean="0">
                        <a:latin typeface="Cambria Math" panose="02040503050406030204" pitchFamily="18" charset="0"/>
                      </a:rPr>
                      <m:t>9367)</m:t>
                    </m:r>
                    <m:r>
                      <a:rPr lang="en-US" i="1" dirty="0">
                        <a:latin typeface="Cambria Math" panose="02040503050406030204" pitchFamily="18" charset="0"/>
                      </a:rPr>
                      <m:t> </m:t>
                    </m:r>
                  </m:oMath>
                </a14:m>
                <a:r>
                  <a:rPr lang="en-US" dirty="0"/>
                  <a:t>: </a:t>
                </a:r>
                <a:br>
                  <a:rPr lang="en-US" dirty="0"/>
                </a:br>
                <a:endParaRPr lang="en-US" i="1" dirty="0">
                  <a:latin typeface="Cambria Math" panose="02040503050406030204" pitchFamily="18" charset="0"/>
                </a:endParaRPr>
              </a:p>
              <a:p>
                <a:pPr marL="4572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err="1">
                              <a:latin typeface="Cambria Math" panose="02040503050406030204" pitchFamily="18" charset="0"/>
                            </a:rPr>
                            <m:t>𝐵𝑜𝑑𝑦𝐹𝑎𝑡𝑃𝑒𝑟𝑐𝑒𝑛𝑡𝑎𝑔𝑒</m:t>
                          </m:r>
                        </m:e>
                      </m:acc>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err="1">
                          <a:latin typeface="Cambria Math" panose="02040503050406030204" pitchFamily="18" charset="0"/>
                        </a:rPr>
                        <m:t>𝑊𝑒𝑖𝑔h𝑡</m:t>
                      </m:r>
                      <m:r>
                        <a:rPr lang="en-US" i="1" dirty="0" err="1">
                          <a:latin typeface="Cambria Math" panose="02040503050406030204" pitchFamily="18" charset="0"/>
                        </a:rPr>
                        <m:t>.</m:t>
                      </m:r>
                      <m:r>
                        <a:rPr lang="en-US" i="1" dirty="0" err="1">
                          <a:latin typeface="Cambria Math" panose="02040503050406030204" pitchFamily="18" charset="0"/>
                        </a:rPr>
                        <m:t>𝑙𝑏𝑠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err="1">
                          <a:latin typeface="Cambria Math" panose="02040503050406030204" pitchFamily="18" charset="0"/>
                        </a:rPr>
                        <m:t>𝐵𝑜𝑑𝑦𝑀𝑎𝑠𝑠𝐼𝑛𝑑𝑒𝑥</m:t>
                      </m:r>
                      <m:r>
                        <a:rPr lang="en-US" i="1" dirty="0" err="1">
                          <a:latin typeface="Cambria Math" panose="02040503050406030204" pitchFamily="18" charset="0"/>
                        </a:rPr>
                        <m:t>.</m:t>
                      </m:r>
                      <m:r>
                        <a:rPr lang="en-US" i="1" dirty="0" err="1">
                          <a:latin typeface="Cambria Math" panose="02040503050406030204" pitchFamily="18" charset="0"/>
                        </a:rPr>
                        <m:t>𝑐𝑜𝑢𝑛𝑡</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3</m:t>
                          </m:r>
                        </m:sub>
                      </m:sSub>
                      <m:r>
                        <a:rPr lang="en-US" i="1" dirty="0">
                          <a:latin typeface="Cambria Math" panose="02040503050406030204" pitchFamily="18" charset="0"/>
                        </a:rPr>
                        <m:t>∗</m:t>
                      </m:r>
                      <m:r>
                        <a:rPr lang="en-US" i="1" dirty="0" err="1">
                          <a:latin typeface="Cambria Math" panose="02040503050406030204" pitchFamily="18" charset="0"/>
                        </a:rPr>
                        <m:t>𝑂𝑥𝑦𝑔𝑒𝑛𝑆𝑎𝑡𝑢𝑟𝑎𝑡𝑖𝑜𝑛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4</m:t>
                          </m:r>
                        </m:sub>
                      </m:sSub>
                      <m:r>
                        <a:rPr lang="en-US" i="1" dirty="0">
                          <a:latin typeface="Cambria Math" panose="02040503050406030204" pitchFamily="18" charset="0"/>
                        </a:rPr>
                        <m:t>∗</m:t>
                      </m:r>
                      <m:r>
                        <a:rPr lang="en-US" i="1" dirty="0" err="1">
                          <a:latin typeface="Cambria Math" panose="02040503050406030204" pitchFamily="18" charset="0"/>
                        </a:rPr>
                        <m:t>𝑊𝑎𝑙𝑘𝑖𝑛𝑔𝑆𝑝𝑒𝑒𝑑</m:t>
                      </m:r>
                      <m:r>
                        <a:rPr lang="en-US" i="1" dirty="0" err="1">
                          <a:latin typeface="Cambria Math" panose="02040503050406030204" pitchFamily="18" charset="0"/>
                        </a:rPr>
                        <m:t>.</m:t>
                      </m:r>
                      <m:r>
                        <a:rPr lang="en-US" i="1" dirty="0" err="1">
                          <a:latin typeface="Cambria Math" panose="02040503050406030204" pitchFamily="18" charset="0"/>
                        </a:rPr>
                        <m:t>𝑚𝑝h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5</m:t>
                          </m:r>
                        </m:sub>
                      </m:sSub>
                      <m:r>
                        <a:rPr lang="en-US" i="1" dirty="0">
                          <a:latin typeface="Cambria Math" panose="02040503050406030204" pitchFamily="18" charset="0"/>
                        </a:rPr>
                        <m:t>∗</m:t>
                      </m:r>
                      <m:r>
                        <a:rPr lang="en-US" i="1" dirty="0" err="1">
                          <a:latin typeface="Cambria Math" panose="02040503050406030204" pitchFamily="18" charset="0"/>
                        </a:rPr>
                        <m:t>𝐹𝑎𝑡</m:t>
                      </m:r>
                      <m:r>
                        <a:rPr lang="en-US" i="1" dirty="0" err="1">
                          <a:latin typeface="Cambria Math" panose="02040503050406030204" pitchFamily="18" charset="0"/>
                        </a:rPr>
                        <m:t>.</m:t>
                      </m:r>
                      <m:r>
                        <a:rPr lang="en-US" i="1" dirty="0" err="1">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6</m:t>
                          </m:r>
                        </m:sub>
                      </m:sSub>
                      <m:r>
                        <a:rPr lang="en-US" i="1" dirty="0">
                          <a:latin typeface="Cambria Math" panose="02040503050406030204" pitchFamily="18" charset="0"/>
                        </a:rPr>
                        <m:t>∗</m:t>
                      </m:r>
                      <m:r>
                        <a:rPr lang="en-US" i="1" dirty="0" err="1">
                          <a:latin typeface="Cambria Math" panose="02040503050406030204" pitchFamily="18" charset="0"/>
                        </a:rPr>
                        <m:t>𝑆𝑜𝑑𝑖𝑢𝑚</m:t>
                      </m:r>
                      <m:r>
                        <a:rPr lang="en-US" i="1" dirty="0" err="1">
                          <a:latin typeface="Cambria Math" panose="02040503050406030204" pitchFamily="18" charset="0"/>
                        </a:rPr>
                        <m:t>.</m:t>
                      </m:r>
                      <m:r>
                        <a:rPr lang="en-US" i="1" dirty="0" err="1">
                          <a:latin typeface="Cambria Math" panose="02040503050406030204" pitchFamily="18" charset="0"/>
                        </a:rPr>
                        <m:t>𝑚𝑔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7</m:t>
                          </m:r>
                        </m:sub>
                      </m:sSub>
                      <m:r>
                        <a:rPr lang="en-US" i="1" dirty="0">
                          <a:latin typeface="Cambria Math" panose="02040503050406030204" pitchFamily="18" charset="0"/>
                        </a:rPr>
                        <m:t>∗</m:t>
                      </m:r>
                      <m:r>
                        <a:rPr lang="en-US" i="1" dirty="0" err="1">
                          <a:latin typeface="Cambria Math" panose="02040503050406030204" pitchFamily="18" charset="0"/>
                        </a:rPr>
                        <m:t>𝑁𝑢𝑚𝑊𝑜𝑟𝑘𝑜𝑢𝑡𝑠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8</m:t>
                          </m:r>
                        </m:sub>
                      </m:sSub>
                      <m:r>
                        <a:rPr lang="en-US" i="1" dirty="0">
                          <a:latin typeface="Cambria Math" panose="02040503050406030204" pitchFamily="18" charset="0"/>
                        </a:rPr>
                        <m:t>∗</m:t>
                      </m:r>
                      <m:r>
                        <a:rPr lang="en-US" i="1" dirty="0" err="1">
                          <a:latin typeface="Cambria Math" panose="02040503050406030204" pitchFamily="18" charset="0"/>
                        </a:rPr>
                        <m:t>𝑇𝑜𝑡𝑎𝑙𝐸𝑥𝑒𝑟𝑐𝑖𝑠𝑒𝐷𝑢𝑎𝑡𝑖𝑜𝑛</m:t>
                      </m:r>
                      <m:r>
                        <a:rPr lang="en-US" i="1" dirty="0" err="1">
                          <a:latin typeface="Cambria Math" panose="02040503050406030204" pitchFamily="18" charset="0"/>
                        </a:rPr>
                        <m:t>.</m:t>
                      </m:r>
                      <m:r>
                        <a:rPr lang="en-US" i="1" dirty="0" err="1">
                          <a:latin typeface="Cambria Math" panose="02040503050406030204" pitchFamily="18" charset="0"/>
                        </a:rPr>
                        <m:t>𝑚𝑖𝑛</m:t>
                      </m:r>
                    </m:oMath>
                  </m:oMathPara>
                </a14:m>
                <a:endParaRPr lang="en-US" dirty="0"/>
              </a:p>
              <a:p>
                <a:pPr marL="4572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416"/>
                </a:stretch>
              </a:blipFill>
            </p:spPr>
            <p:txBody>
              <a:bodyPr/>
              <a:lstStyle/>
              <a:p>
                <a:r>
                  <a:rPr lang="en-US">
                    <a:noFill/>
                  </a:rPr>
                  <a:t> </a:t>
                </a:r>
              </a:p>
            </p:txBody>
          </p:sp>
        </mc:Fallback>
      </mc:AlternateContent>
    </p:spTree>
    <p:extLst>
      <p:ext uri="{BB962C8B-B14F-4D97-AF65-F5344CB8AC3E}">
        <p14:creationId xmlns:p14="http://schemas.microsoft.com/office/powerpoint/2010/main" val="1615405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overview</a:t>
            </a:r>
          </a:p>
        </p:txBody>
      </p:sp>
      <p:sp>
        <p:nvSpPr>
          <p:cNvPr id="3" name="Content Placeholder 2"/>
          <p:cNvSpPr>
            <a:spLocks noGrp="1"/>
          </p:cNvSpPr>
          <p:nvPr>
            <p:ph idx="1"/>
          </p:nvPr>
        </p:nvSpPr>
        <p:spPr/>
        <p:txBody>
          <a:bodyPr/>
          <a:lstStyle/>
          <a:p>
            <a:r>
              <a:rPr lang="en-US" dirty="0"/>
              <a:t>Background</a:t>
            </a:r>
          </a:p>
          <a:p>
            <a:r>
              <a:rPr lang="en-US" dirty="0"/>
              <a:t>Dataset &amp; Pipeline</a:t>
            </a:r>
          </a:p>
          <a:p>
            <a:r>
              <a:rPr lang="en-US" dirty="0"/>
              <a:t>EDA</a:t>
            </a:r>
          </a:p>
          <a:p>
            <a:r>
              <a:rPr lang="en-US" dirty="0"/>
              <a:t>Analysis (model building, diagnosis, validation)</a:t>
            </a:r>
          </a:p>
          <a:p>
            <a:r>
              <a:rPr lang="en-US" dirty="0"/>
              <a:t>Applications and Conclusion</a:t>
            </a:r>
          </a:p>
        </p:txBody>
      </p:sp>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stepwise regression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Upon conducting stepwise regression, resulting model has 11 predictors with lowest AIC.</a:t>
                </a:r>
              </a:p>
              <a:p>
                <a:r>
                  <a:rPr lang="en-US" dirty="0"/>
                  <a:t>Resulting Model </a:t>
                </a:r>
                <a14:m>
                  <m:oMath xmlns:m="http://schemas.openxmlformats.org/officeDocument/2006/math">
                    <m:sSubSup>
                      <m:sSubSupPr>
                        <m:ctrlPr>
                          <a:rPr lang="en-US" i="1" dirty="0">
                            <a:latin typeface="Cambria Math" panose="02040503050406030204" pitchFamily="18" charset="0"/>
                          </a:rPr>
                        </m:ctrlPr>
                      </m:sSubSupPr>
                      <m:e>
                        <m:r>
                          <a:rPr lang="en-US" b="0" i="1" dirty="0" smtClean="0">
                            <a:latin typeface="Cambria Math" panose="02040503050406030204" pitchFamily="18" charset="0"/>
                          </a:rPr>
                          <m:t>(</m:t>
                        </m:r>
                        <m:r>
                          <a:rPr lang="en-US" i="1" dirty="0">
                            <a:latin typeface="Cambria Math" panose="02040503050406030204" pitchFamily="18" charset="0"/>
                          </a:rPr>
                          <m:t>𝑅</m:t>
                        </m:r>
                      </m:e>
                      <m:sub>
                        <m:r>
                          <a:rPr lang="en-US" i="1" dirty="0">
                            <a:latin typeface="Cambria Math" panose="02040503050406030204" pitchFamily="18" charset="0"/>
                          </a:rPr>
                          <m:t>𝑎𝑑𝑗</m:t>
                        </m:r>
                      </m:sub>
                      <m:sup>
                        <m:r>
                          <a:rPr lang="en-US" i="1" dirty="0">
                            <a:latin typeface="Cambria Math" panose="02040503050406030204" pitchFamily="18" charset="0"/>
                          </a:rPr>
                          <m:t>2</m:t>
                        </m:r>
                      </m:sup>
                    </m:sSubSup>
                    <m:r>
                      <a:rPr lang="en-US" i="1" dirty="0">
                        <a:latin typeface="Cambria Math" panose="02040503050406030204" pitchFamily="18" charset="0"/>
                      </a:rPr>
                      <m:t>=0.</m:t>
                    </m:r>
                    <m:r>
                      <a:rPr lang="en-US" b="0" i="1" dirty="0" smtClean="0">
                        <a:latin typeface="Cambria Math" panose="02040503050406030204" pitchFamily="18" charset="0"/>
                      </a:rPr>
                      <m:t>93</m:t>
                    </m:r>
                    <m:r>
                      <a:rPr lang="en-US" b="0" i="1" dirty="0" smtClean="0">
                        <a:latin typeface="Cambria Math" panose="02040503050406030204" pitchFamily="18" charset="0"/>
                      </a:rPr>
                      <m:t>9</m:t>
                    </m:r>
                    <m:r>
                      <a:rPr lang="en-US" b="0" i="1" dirty="0" smtClean="0">
                        <a:latin typeface="Cambria Math" panose="02040503050406030204" pitchFamily="18" charset="0"/>
                      </a:rPr>
                      <m:t>7)</m:t>
                    </m:r>
                    <m:r>
                      <a:rPr lang="en-US" i="1" dirty="0">
                        <a:latin typeface="Cambria Math" panose="02040503050406030204" pitchFamily="18" charset="0"/>
                      </a:rPr>
                      <m:t> </m:t>
                    </m:r>
                  </m:oMath>
                </a14:m>
                <a:r>
                  <a:rPr lang="en-US" dirty="0"/>
                  <a:t>: </a:t>
                </a:r>
                <a:br>
                  <a:rPr lang="en-US" dirty="0"/>
                </a:br>
                <a:endParaRPr lang="en-US" i="1" dirty="0">
                  <a:latin typeface="Cambria Math" panose="02040503050406030204" pitchFamily="18" charset="0"/>
                </a:endParaRPr>
              </a:p>
              <a:p>
                <a:pPr marL="4572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err="1">
                              <a:latin typeface="Cambria Math" panose="02040503050406030204" pitchFamily="18" charset="0"/>
                            </a:rPr>
                            <m:t>𝐵𝑜𝑑𝑦𝐹𝑎𝑡𝑃𝑒𝑟𝑐𝑒𝑛𝑡𝑎𝑔𝑒</m:t>
                          </m:r>
                        </m:e>
                      </m:acc>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err="1">
                          <a:latin typeface="Cambria Math" panose="02040503050406030204" pitchFamily="18" charset="0"/>
                        </a:rPr>
                        <m:t>𝑊𝑒𝑖𝑔h𝑡</m:t>
                      </m:r>
                      <m:r>
                        <a:rPr lang="en-US" i="1" dirty="0" err="1">
                          <a:latin typeface="Cambria Math" panose="02040503050406030204" pitchFamily="18" charset="0"/>
                        </a:rPr>
                        <m:t>.</m:t>
                      </m:r>
                      <m:r>
                        <a:rPr lang="en-US" i="1" dirty="0" err="1">
                          <a:latin typeface="Cambria Math" panose="02040503050406030204" pitchFamily="18" charset="0"/>
                        </a:rPr>
                        <m:t>𝑙𝑏𝑠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err="1">
                          <a:latin typeface="Cambria Math" panose="02040503050406030204" pitchFamily="18" charset="0"/>
                        </a:rPr>
                        <m:t>𝐵𝑜𝑑𝑦𝑀𝑎𝑠𝑠𝐼𝑛𝑑𝑒𝑥</m:t>
                      </m:r>
                      <m:r>
                        <a:rPr lang="en-US" i="1" dirty="0" err="1">
                          <a:latin typeface="Cambria Math" panose="02040503050406030204" pitchFamily="18" charset="0"/>
                        </a:rPr>
                        <m:t>.</m:t>
                      </m:r>
                      <m:r>
                        <a:rPr lang="en-US" i="1" dirty="0" err="1">
                          <a:latin typeface="Cambria Math" panose="02040503050406030204" pitchFamily="18" charset="0"/>
                        </a:rPr>
                        <m:t>𝑐𝑜𝑢𝑛𝑡</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3</m:t>
                          </m:r>
                        </m:sub>
                      </m:sSub>
                      <m:r>
                        <a:rPr lang="en-US" i="1" dirty="0">
                          <a:latin typeface="Cambria Math" panose="02040503050406030204" pitchFamily="18" charset="0"/>
                        </a:rPr>
                        <m:t>∗</m:t>
                      </m:r>
                      <m:r>
                        <a:rPr lang="en-US" i="1" dirty="0" err="1">
                          <a:latin typeface="Cambria Math" panose="02040503050406030204" pitchFamily="18" charset="0"/>
                        </a:rPr>
                        <m:t>𝑂𝑥𝑦𝑔𝑒𝑛𝑆𝑎𝑡𝑢𝑟𝑎𝑡𝑖𝑜𝑛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4</m:t>
                          </m:r>
                        </m:sub>
                      </m:sSub>
                      <m:r>
                        <a:rPr lang="en-US" i="1" dirty="0">
                          <a:latin typeface="Cambria Math" panose="02040503050406030204" pitchFamily="18" charset="0"/>
                        </a:rPr>
                        <m:t>∗</m:t>
                      </m:r>
                      <m:r>
                        <a:rPr lang="en-US" i="1" dirty="0" err="1">
                          <a:latin typeface="Cambria Math" panose="02040503050406030204" pitchFamily="18" charset="0"/>
                        </a:rPr>
                        <m:t>𝑊𝑎𝑙𝑘𝑖𝑛𝑔𝑆𝑝𝑒𝑒𝑑</m:t>
                      </m:r>
                      <m:r>
                        <a:rPr lang="en-US" i="1" dirty="0" err="1">
                          <a:latin typeface="Cambria Math" panose="02040503050406030204" pitchFamily="18" charset="0"/>
                        </a:rPr>
                        <m:t>.</m:t>
                      </m:r>
                      <m:r>
                        <a:rPr lang="en-US" i="1" dirty="0" err="1">
                          <a:latin typeface="Cambria Math" panose="02040503050406030204" pitchFamily="18" charset="0"/>
                        </a:rPr>
                        <m:t>𝑚𝑝h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5</m:t>
                          </m:r>
                        </m:sub>
                      </m:sSub>
                      <m:r>
                        <a:rPr lang="en-US" i="1" dirty="0">
                          <a:latin typeface="Cambria Math" panose="02040503050406030204" pitchFamily="18" charset="0"/>
                        </a:rPr>
                        <m:t>∗</m:t>
                      </m:r>
                      <m:r>
                        <a:rPr lang="en-US" i="1" dirty="0" err="1">
                          <a:latin typeface="Cambria Math" panose="02040503050406030204" pitchFamily="18" charset="0"/>
                        </a:rPr>
                        <m:t>𝐹𝑎𝑡</m:t>
                      </m:r>
                      <m:r>
                        <a:rPr lang="en-US" i="1" dirty="0" err="1">
                          <a:latin typeface="Cambria Math" panose="02040503050406030204" pitchFamily="18" charset="0"/>
                        </a:rPr>
                        <m:t>.</m:t>
                      </m:r>
                      <m:r>
                        <a:rPr lang="en-US" i="1" dirty="0" err="1">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6</m:t>
                          </m:r>
                        </m:sub>
                      </m:sSub>
                      <m:r>
                        <a:rPr lang="en-US" i="1" dirty="0">
                          <a:latin typeface="Cambria Math" panose="02040503050406030204" pitchFamily="18" charset="0"/>
                        </a:rPr>
                        <m:t>∗</m:t>
                      </m:r>
                      <m:r>
                        <a:rPr lang="en-US" i="1" dirty="0" err="1">
                          <a:latin typeface="Cambria Math" panose="02040503050406030204" pitchFamily="18" charset="0"/>
                        </a:rPr>
                        <m:t>𝑆𝑜𝑑𝑖𝑢𝑚</m:t>
                      </m:r>
                      <m:r>
                        <a:rPr lang="en-US" i="1" dirty="0" err="1">
                          <a:latin typeface="Cambria Math" panose="02040503050406030204" pitchFamily="18" charset="0"/>
                        </a:rPr>
                        <m:t>.</m:t>
                      </m:r>
                      <m:r>
                        <a:rPr lang="en-US" i="1" dirty="0" err="1">
                          <a:latin typeface="Cambria Math" panose="02040503050406030204" pitchFamily="18" charset="0"/>
                        </a:rPr>
                        <m:t>𝑚𝑔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7</m:t>
                          </m:r>
                        </m:sub>
                      </m:sSub>
                      <m:r>
                        <a:rPr lang="en-US" i="1" dirty="0">
                          <a:latin typeface="Cambria Math" panose="02040503050406030204" pitchFamily="18" charset="0"/>
                        </a:rPr>
                        <m:t>∗</m:t>
                      </m:r>
                      <m:r>
                        <a:rPr lang="en-US" i="1" dirty="0" err="1">
                          <a:latin typeface="Cambria Math" panose="02040503050406030204" pitchFamily="18" charset="0"/>
                        </a:rPr>
                        <m:t>𝑁𝑢𝑚𝑊𝑜𝑟𝑘𝑜𝑢𝑡𝑠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8</m:t>
                          </m:r>
                        </m:sub>
                      </m:sSub>
                      <m:r>
                        <a:rPr lang="en-US" i="1" dirty="0">
                          <a:latin typeface="Cambria Math" panose="02040503050406030204" pitchFamily="18" charset="0"/>
                        </a:rPr>
                        <m:t>∗</m:t>
                      </m:r>
                      <m:r>
                        <a:rPr lang="en-US" i="1" dirty="0" err="1">
                          <a:latin typeface="Cambria Math" panose="02040503050406030204" pitchFamily="18" charset="0"/>
                        </a:rPr>
                        <m:t>𝑇𝑜𝑡𝑎𝑙𝐸𝑥𝑒𝑟𝑐𝑖𝑠𝑒𝐷𝑢𝑎𝑡𝑖𝑜𝑛</m:t>
                      </m:r>
                      <m:r>
                        <a:rPr lang="en-US" i="1" dirty="0" err="1">
                          <a:latin typeface="Cambria Math" panose="02040503050406030204" pitchFamily="18" charset="0"/>
                        </a:rPr>
                        <m:t>.</m:t>
                      </m:r>
                      <m:r>
                        <a:rPr lang="en-US" i="1" dirty="0" err="1">
                          <a:latin typeface="Cambria Math" panose="02040503050406030204" pitchFamily="18" charset="0"/>
                        </a:rPr>
                        <m:t>𝑚𝑖𝑛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9</m:t>
                          </m:r>
                        </m:sub>
                      </m:sSub>
                      <m:r>
                        <a:rPr lang="en-US" i="1" dirty="0">
                          <a:latin typeface="Cambria Math" panose="02040503050406030204" pitchFamily="18" charset="0"/>
                        </a:rPr>
                        <m:t>∗</m:t>
                      </m:r>
                      <m:r>
                        <a:rPr lang="en-US" i="1" dirty="0" err="1">
                          <a:latin typeface="Cambria Math" panose="02040503050406030204" pitchFamily="18" charset="0"/>
                        </a:rPr>
                        <m:t>𝑇𝑜𝑡𝑎𝑙𝐷𝑖𝑠𝑡𝑎𝑛𝑐𝑒𝑇𝑟𝑎𝑣𝑒𝑙𝑒𝑑</m:t>
                      </m:r>
                      <m:r>
                        <a:rPr lang="en-US" i="1" dirty="0" err="1">
                          <a:latin typeface="Cambria Math" panose="02040503050406030204" pitchFamily="18" charset="0"/>
                        </a:rPr>
                        <m:t>.</m:t>
                      </m:r>
                      <m:r>
                        <a:rPr lang="en-US" i="1" dirty="0" err="1">
                          <a:latin typeface="Cambria Math" panose="02040503050406030204" pitchFamily="18" charset="0"/>
                        </a:rPr>
                        <m:t>𝑚𝑖</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10</m:t>
                          </m:r>
                        </m:sub>
                      </m:sSub>
                      <m:r>
                        <a:rPr lang="en-US" i="1" dirty="0">
                          <a:latin typeface="Cambria Math" panose="02040503050406030204" pitchFamily="18" charset="0"/>
                        </a:rPr>
                        <m:t>∗</m:t>
                      </m:r>
                      <m:r>
                        <a:rPr lang="en-US" i="1" dirty="0">
                          <a:latin typeface="Cambria Math" panose="02040503050406030204" pitchFamily="18" charset="0"/>
                        </a:rPr>
                        <m:t>𝐶𝑎𝑙𝑜𝑟𝑖𝑒𝑠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11</m:t>
                          </m:r>
                        </m:sub>
                      </m:sSub>
                      <m:r>
                        <a:rPr lang="en-US" i="1" dirty="0">
                          <a:latin typeface="Cambria Math" panose="02040503050406030204" pitchFamily="18" charset="0"/>
                        </a:rPr>
                        <m:t>∗</m:t>
                      </m:r>
                      <m:r>
                        <a:rPr lang="en-US" i="1" dirty="0" err="1">
                          <a:latin typeface="Cambria Math" panose="02040503050406030204" pitchFamily="18" charset="0"/>
                        </a:rPr>
                        <m:t>𝑃𝑟𝑜𝑡𝑒𝑖𝑛</m:t>
                      </m:r>
                      <m:r>
                        <a:rPr lang="en-US" i="1" dirty="0" err="1">
                          <a:latin typeface="Cambria Math" panose="02040503050406030204" pitchFamily="18" charset="0"/>
                        </a:rPr>
                        <m:t>.</m:t>
                      </m:r>
                      <m:r>
                        <a:rPr lang="en-US" i="1" dirty="0" err="1">
                          <a:latin typeface="Cambria Math" panose="02040503050406030204" pitchFamily="18" charset="0"/>
                        </a:rPr>
                        <m:t>𝑔</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416" r="-1110"/>
                </a:stretch>
              </a:blipFill>
            </p:spPr>
            <p:txBody>
              <a:bodyPr/>
              <a:lstStyle/>
              <a:p>
                <a:r>
                  <a:rPr lang="en-US">
                    <a:noFill/>
                  </a:rPr>
                  <a:t> </a:t>
                </a:r>
              </a:p>
            </p:txBody>
          </p:sp>
        </mc:Fallback>
      </mc:AlternateContent>
    </p:spTree>
    <p:extLst>
      <p:ext uri="{BB962C8B-B14F-4D97-AF65-F5344CB8AC3E}">
        <p14:creationId xmlns:p14="http://schemas.microsoft.com/office/powerpoint/2010/main" val="2698901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Best subsets</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Upon conducting best subsets algorithm, resulting model has 9 predictors with lowest </a:t>
                </a:r>
                <a14:m>
                  <m:oMath xmlns:m="http://schemas.openxmlformats.org/officeDocument/2006/math">
                    <m:r>
                      <a:rPr lang="en-US" i="1" dirty="0" smtClean="0">
                        <a:latin typeface="Cambria Math" panose="02040503050406030204" pitchFamily="18" charset="0"/>
                      </a:rPr>
                      <m:t>𝑃𝑅𝐸𝑆</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𝑆</m:t>
                        </m:r>
                      </m:e>
                      <m:sub>
                        <m:r>
                          <a:rPr lang="en-US" i="1" dirty="0" err="1" smtClean="0">
                            <a:latin typeface="Cambria Math" panose="02040503050406030204" pitchFamily="18" charset="0"/>
                          </a:rPr>
                          <m:t>𝑝</m:t>
                        </m:r>
                      </m:sub>
                    </m:sSub>
                  </m:oMath>
                </a14:m>
                <a:r>
                  <a:rPr lang="en-US" dirty="0"/>
                  <a:t>.</a:t>
                </a:r>
              </a:p>
              <a:p>
                <a:r>
                  <a:rPr lang="en-US" dirty="0"/>
                  <a:t>Resulting Model </a:t>
                </a:r>
                <a14:m>
                  <m:oMath xmlns:m="http://schemas.openxmlformats.org/officeDocument/2006/math">
                    <m:sSubSup>
                      <m:sSubSupPr>
                        <m:ctrlPr>
                          <a:rPr lang="en-US" i="1" dirty="0">
                            <a:latin typeface="Cambria Math" panose="02040503050406030204" pitchFamily="18" charset="0"/>
                          </a:rPr>
                        </m:ctrlPr>
                      </m:sSubSupPr>
                      <m:e>
                        <m:r>
                          <a:rPr lang="en-US" b="0" i="1" dirty="0" smtClean="0">
                            <a:latin typeface="Cambria Math" panose="02040503050406030204" pitchFamily="18" charset="0"/>
                          </a:rPr>
                          <m:t>(</m:t>
                        </m:r>
                        <m:r>
                          <a:rPr lang="en-US" i="1" dirty="0">
                            <a:latin typeface="Cambria Math" panose="02040503050406030204" pitchFamily="18" charset="0"/>
                          </a:rPr>
                          <m:t>𝑅</m:t>
                        </m:r>
                      </m:e>
                      <m:sub>
                        <m:r>
                          <a:rPr lang="en-US" i="1" dirty="0">
                            <a:latin typeface="Cambria Math" panose="02040503050406030204" pitchFamily="18" charset="0"/>
                          </a:rPr>
                          <m:t>𝑎𝑑𝑗</m:t>
                        </m:r>
                      </m:sub>
                      <m:sup>
                        <m:r>
                          <a:rPr lang="en-US" i="1" dirty="0">
                            <a:latin typeface="Cambria Math" panose="02040503050406030204" pitchFamily="18" charset="0"/>
                          </a:rPr>
                          <m:t>2</m:t>
                        </m:r>
                      </m:sup>
                    </m:sSubSup>
                    <m:r>
                      <a:rPr lang="en-US" i="1" dirty="0">
                        <a:latin typeface="Cambria Math" panose="02040503050406030204" pitchFamily="18" charset="0"/>
                      </a:rPr>
                      <m:t>=0.</m:t>
                    </m:r>
                    <m:r>
                      <a:rPr lang="en-US" b="0" i="1" dirty="0" smtClean="0">
                        <a:latin typeface="Cambria Math" panose="02040503050406030204" pitchFamily="18" charset="0"/>
                      </a:rPr>
                      <m:t>939</m:t>
                    </m:r>
                    <m:r>
                      <a:rPr lang="en-US" b="0" i="1" dirty="0" smtClean="0">
                        <a:latin typeface="Cambria Math" panose="02040503050406030204" pitchFamily="18" charset="0"/>
                      </a:rPr>
                      <m:t>5</m:t>
                    </m:r>
                    <m:r>
                      <a:rPr lang="en-US" b="0" i="1" dirty="0" smtClean="0">
                        <a:latin typeface="Cambria Math" panose="02040503050406030204" pitchFamily="18" charset="0"/>
                      </a:rPr>
                      <m:t>)</m:t>
                    </m:r>
                    <m:r>
                      <a:rPr lang="en-US" i="1" dirty="0">
                        <a:latin typeface="Cambria Math" panose="02040503050406030204" pitchFamily="18" charset="0"/>
                      </a:rPr>
                      <m:t> </m:t>
                    </m:r>
                  </m:oMath>
                </a14:m>
                <a:r>
                  <a:rPr lang="en-US" dirty="0"/>
                  <a:t>: </a:t>
                </a:r>
                <a:br>
                  <a:rPr lang="en-US" dirty="0"/>
                </a:br>
                <a:endParaRPr lang="en-US" i="1" dirty="0">
                  <a:latin typeface="Cambria Math" panose="02040503050406030204" pitchFamily="18" charset="0"/>
                </a:endParaRPr>
              </a:p>
              <a:p>
                <a:pPr marL="45720" indent="0">
                  <a:buNone/>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i="1" dirty="0" err="1">
                              <a:latin typeface="Cambria Math" panose="02040503050406030204" pitchFamily="18" charset="0"/>
                            </a:rPr>
                            <m:t>𝐵𝑜𝑑𝑦𝐹𝑎𝑡𝑃𝑒𝑟𝑐𝑒𝑛𝑡𝑎𝑔𝑒</m:t>
                          </m:r>
                        </m:e>
                      </m:acc>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err="1">
                          <a:latin typeface="Cambria Math" panose="02040503050406030204" pitchFamily="18" charset="0"/>
                        </a:rPr>
                        <m:t>𝑊𝑒𝑖𝑔h𝑡</m:t>
                      </m:r>
                      <m:r>
                        <a:rPr lang="en-US" i="1" dirty="0" err="1">
                          <a:latin typeface="Cambria Math" panose="02040503050406030204" pitchFamily="18" charset="0"/>
                        </a:rPr>
                        <m:t>.</m:t>
                      </m:r>
                      <m:r>
                        <a:rPr lang="en-US" i="1" dirty="0" err="1">
                          <a:latin typeface="Cambria Math" panose="02040503050406030204" pitchFamily="18" charset="0"/>
                        </a:rPr>
                        <m:t>𝑙𝑏𝑠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err="1">
                          <a:latin typeface="Cambria Math" panose="02040503050406030204" pitchFamily="18" charset="0"/>
                        </a:rPr>
                        <m:t>𝐵𝑜𝑑𝑦𝑀𝑎𝑠𝑠𝐼𝑛𝑑𝑒𝑥</m:t>
                      </m:r>
                      <m:r>
                        <a:rPr lang="en-US" i="1" dirty="0" err="1">
                          <a:latin typeface="Cambria Math" panose="02040503050406030204" pitchFamily="18" charset="0"/>
                        </a:rPr>
                        <m:t>.</m:t>
                      </m:r>
                      <m:r>
                        <a:rPr lang="en-US" i="1" dirty="0" err="1">
                          <a:latin typeface="Cambria Math" panose="02040503050406030204" pitchFamily="18" charset="0"/>
                        </a:rPr>
                        <m:t>𝑐𝑜𝑢𝑛𝑡</m:t>
                      </m:r>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𝛽</m:t>
                          </m:r>
                        </m:e>
                        <m:sub>
                          <m:r>
                            <a:rPr lang="en-US" i="1" dirty="0" smtClean="0">
                              <a:latin typeface="Cambria Math" panose="02040503050406030204" pitchFamily="18" charset="0"/>
                            </a:rPr>
                            <m:t>3</m:t>
                          </m:r>
                        </m:sub>
                      </m:sSub>
                      <m:r>
                        <a:rPr lang="en-US" i="1" dirty="0">
                          <a:latin typeface="Cambria Math" panose="02040503050406030204" pitchFamily="18" charset="0"/>
                        </a:rPr>
                        <m:t>∗</m:t>
                      </m:r>
                      <m:r>
                        <a:rPr lang="en-US" i="1" dirty="0" err="1">
                          <a:latin typeface="Cambria Math" panose="02040503050406030204" pitchFamily="18" charset="0"/>
                        </a:rPr>
                        <m:t>𝑊𝑎𝑙𝑘𝑖𝑛𝑔𝑆𝑝𝑒𝑒𝑑</m:t>
                      </m:r>
                      <m:r>
                        <a:rPr lang="en-US" i="1" dirty="0" err="1">
                          <a:latin typeface="Cambria Math" panose="02040503050406030204" pitchFamily="18" charset="0"/>
                        </a:rPr>
                        <m:t>.</m:t>
                      </m:r>
                      <m:r>
                        <a:rPr lang="en-US" i="1" dirty="0" err="1">
                          <a:latin typeface="Cambria Math" panose="02040503050406030204" pitchFamily="18" charset="0"/>
                        </a:rPr>
                        <m:t>𝑚𝑝h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4</m:t>
                          </m:r>
                        </m:sub>
                      </m:sSub>
                      <m:r>
                        <a:rPr lang="en-US" i="1" dirty="0">
                          <a:latin typeface="Cambria Math" panose="02040503050406030204" pitchFamily="18" charset="0"/>
                        </a:rPr>
                        <m:t>∗</m:t>
                      </m:r>
                      <m:r>
                        <a:rPr lang="en-US" b="0" i="1" dirty="0" smtClean="0">
                          <a:latin typeface="Cambria Math" panose="02040503050406030204" pitchFamily="18" charset="0"/>
                        </a:rPr>
                        <m:t>𝐶𝑎𝑟𝑏𝑠</m:t>
                      </m:r>
                      <m:r>
                        <a:rPr lang="en-US" i="1" dirty="0" err="1">
                          <a:latin typeface="Cambria Math" panose="02040503050406030204" pitchFamily="18" charset="0"/>
                        </a:rPr>
                        <m:t>.</m:t>
                      </m:r>
                      <m:r>
                        <a:rPr lang="en-US" i="1" dirty="0" err="1">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5</m:t>
                          </m:r>
                        </m:sub>
                      </m:sSub>
                      <m:r>
                        <a:rPr lang="en-US" i="1" dirty="0">
                          <a:latin typeface="Cambria Math" panose="02040503050406030204" pitchFamily="18" charset="0"/>
                        </a:rPr>
                        <m:t>∗</m:t>
                      </m:r>
                      <m:r>
                        <a:rPr lang="en-US" b="0" i="1" dirty="0" smtClean="0">
                          <a:latin typeface="Cambria Math" panose="02040503050406030204" pitchFamily="18" charset="0"/>
                        </a:rPr>
                        <m:t>𝐹𝑎𝑡</m:t>
                      </m:r>
                      <m:r>
                        <a:rPr lang="en-US" b="0" i="1" dirty="0" smtClean="0">
                          <a:latin typeface="Cambria Math" panose="02040503050406030204" pitchFamily="18" charset="0"/>
                        </a:rPr>
                        <m:t>.</m:t>
                      </m:r>
                      <m:r>
                        <a:rPr lang="en-US" b="0" i="1" dirty="0" smtClean="0">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6</m:t>
                          </m:r>
                        </m:sub>
                      </m:sSub>
                      <m:r>
                        <a:rPr lang="en-US" i="1" dirty="0">
                          <a:latin typeface="Cambria Math" panose="02040503050406030204" pitchFamily="18" charset="0"/>
                        </a:rPr>
                        <m:t>∗</m:t>
                      </m:r>
                      <m:r>
                        <a:rPr lang="en-US" b="0" i="1" dirty="0" smtClean="0">
                          <a:latin typeface="Cambria Math" panose="02040503050406030204" pitchFamily="18" charset="0"/>
                        </a:rPr>
                        <m:t>𝑆𝑜𝑑𝑖𝑢𝑚</m:t>
                      </m:r>
                      <m:r>
                        <a:rPr lang="en-US" b="0" i="1" dirty="0" smtClean="0">
                          <a:latin typeface="Cambria Math" panose="02040503050406030204" pitchFamily="18" charset="0"/>
                        </a:rPr>
                        <m:t>.</m:t>
                      </m:r>
                      <m:r>
                        <a:rPr lang="en-US" b="0" i="1" dirty="0" smtClean="0">
                          <a:latin typeface="Cambria Math" panose="02040503050406030204" pitchFamily="18" charset="0"/>
                        </a:rPr>
                        <m:t>𝑚𝑔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7</m:t>
                          </m:r>
                        </m:sub>
                      </m:sSub>
                      <m:r>
                        <a:rPr lang="en-US" i="1" dirty="0">
                          <a:latin typeface="Cambria Math" panose="02040503050406030204" pitchFamily="18" charset="0"/>
                        </a:rPr>
                        <m:t>∗</m:t>
                      </m:r>
                      <m:r>
                        <a:rPr lang="en-US" b="0" i="1" dirty="0" smtClean="0">
                          <a:latin typeface="Cambria Math" panose="02040503050406030204" pitchFamily="18" charset="0"/>
                        </a:rPr>
                        <m:t>𝑁𝑢𝑚𝑊𝑜𝑟𝑘𝑜𝑢𝑡𝑠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8</m:t>
                          </m:r>
                        </m:sub>
                      </m:sSub>
                      <m:r>
                        <a:rPr lang="en-US" i="1" dirty="0">
                          <a:latin typeface="Cambria Math" panose="02040503050406030204" pitchFamily="18" charset="0"/>
                        </a:rPr>
                        <m:t>∗</m:t>
                      </m:r>
                      <m:r>
                        <a:rPr lang="en-US" b="0" i="1" dirty="0" smtClean="0">
                          <a:latin typeface="Cambria Math" panose="02040503050406030204" pitchFamily="18" charset="0"/>
                        </a:rPr>
                        <m:t>𝑇𝑜𝑡𝑎𝑙𝐸𝑥𝑒𝑟𝑐𝑖𝑠𝑒𝐷𝑢𝑟𝑎𝑡𝑖𝑜𝑛</m:t>
                      </m:r>
                      <m:r>
                        <a:rPr lang="en-US" b="0" i="1" dirty="0" smtClean="0">
                          <a:latin typeface="Cambria Math" panose="02040503050406030204" pitchFamily="18" charset="0"/>
                        </a:rPr>
                        <m:t>.</m:t>
                      </m:r>
                      <m:r>
                        <a:rPr lang="en-US" b="0" i="1" dirty="0" smtClean="0">
                          <a:latin typeface="Cambria Math" panose="02040503050406030204" pitchFamily="18" charset="0"/>
                        </a:rPr>
                        <m:t>𝑚𝑖𝑛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b="0" i="1" dirty="0" smtClean="0">
                              <a:latin typeface="Cambria Math" panose="02040503050406030204" pitchFamily="18" charset="0"/>
                            </a:rPr>
                            <m:t>9</m:t>
                          </m:r>
                        </m:sub>
                      </m:sSub>
                      <m:r>
                        <a:rPr lang="en-US" i="1" dirty="0">
                          <a:latin typeface="Cambria Math" panose="02040503050406030204" pitchFamily="18" charset="0"/>
                        </a:rPr>
                        <m:t>∗</m:t>
                      </m:r>
                      <m:r>
                        <a:rPr lang="en-US" i="1" dirty="0">
                          <a:latin typeface="Cambria Math" panose="02040503050406030204" pitchFamily="18" charset="0"/>
                        </a:rPr>
                        <m:t>𝑇𝑜𝑡𝑎𝑙𝐷𝑖𝑠𝑡𝑎𝑛𝑐𝑒𝑇𝑟𝑎𝑣𝑒𝑙𝑒𝑑</m:t>
                      </m:r>
                      <m:r>
                        <a:rPr lang="en-US" i="1" dirty="0">
                          <a:latin typeface="Cambria Math" panose="02040503050406030204" pitchFamily="18" charset="0"/>
                        </a:rPr>
                        <m:t>.</m:t>
                      </m:r>
                      <m:r>
                        <a:rPr lang="en-US" i="1" dirty="0">
                          <a:latin typeface="Cambria Math" panose="02040503050406030204" pitchFamily="18" charset="0"/>
                        </a:rPr>
                        <m:t>𝑚𝑖</m:t>
                      </m:r>
                    </m:oMath>
                  </m:oMathPara>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416"/>
                </a:stretch>
              </a:blipFill>
            </p:spPr>
            <p:txBody>
              <a:bodyPr/>
              <a:lstStyle/>
              <a:p>
                <a:r>
                  <a:rPr lang="en-US">
                    <a:noFill/>
                  </a:rPr>
                  <a:t> </a:t>
                </a:r>
              </a:p>
            </p:txBody>
          </p:sp>
        </mc:Fallback>
      </mc:AlternateContent>
    </p:spTree>
    <p:extLst>
      <p:ext uri="{BB962C8B-B14F-4D97-AF65-F5344CB8AC3E}">
        <p14:creationId xmlns:p14="http://schemas.microsoft.com/office/powerpoint/2010/main" val="3529600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sz="half" idx="1"/>
          </p:nvPr>
        </p:nvSpPr>
        <p:spPr>
          <a:xfrm>
            <a:off x="1524000" y="1714500"/>
            <a:ext cx="9144000" cy="4462272"/>
          </a:xfrm>
        </p:spPr>
        <p:txBody>
          <a:bodyPr/>
          <a:lstStyle/>
          <a:p>
            <a:r>
              <a:rPr lang="en-US" dirty="0"/>
              <a:t>5-Fold CV</a:t>
            </a:r>
            <a:br>
              <a:rPr lang="en-US" dirty="0"/>
            </a:br>
            <a:br>
              <a:rPr lang="en-US" dirty="0"/>
            </a:br>
            <a:endParaRPr lang="en-US" dirty="0"/>
          </a:p>
        </p:txBody>
      </p:sp>
      <p:pic>
        <p:nvPicPr>
          <p:cNvPr id="5" name="Picture 4" descr="Table&#10;&#10;Description automatically generated">
            <a:extLst>
              <a:ext uri="{FF2B5EF4-FFF2-40B4-BE49-F238E27FC236}">
                <a16:creationId xmlns:a16="http://schemas.microsoft.com/office/drawing/2014/main" id="{B7AA2C11-73DE-1F4E-8C95-C5C442271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00" y="2345436"/>
            <a:ext cx="7086600" cy="3200400"/>
          </a:xfrm>
          <a:prstGeom prst="rect">
            <a:avLst/>
          </a:prstGeom>
        </p:spPr>
      </p:pic>
    </p:spTree>
    <p:extLst>
      <p:ext uri="{BB962C8B-B14F-4D97-AF65-F5344CB8AC3E}">
        <p14:creationId xmlns:p14="http://schemas.microsoft.com/office/powerpoint/2010/main" val="3762471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sz="half" idx="1"/>
          </p:nvPr>
        </p:nvSpPr>
        <p:spPr>
          <a:xfrm>
            <a:off x="1524000" y="1714500"/>
            <a:ext cx="9144000" cy="4462272"/>
          </a:xfrm>
        </p:spPr>
        <p:txBody>
          <a:bodyPr/>
          <a:lstStyle/>
          <a:p>
            <a:r>
              <a:rPr lang="en-US" dirty="0"/>
              <a:t>BF tests indicate non-constant variance for several predictors.</a:t>
            </a:r>
          </a:p>
          <a:p>
            <a:r>
              <a:rPr lang="en-US" dirty="0"/>
              <a:t>Shapiro test (p = 0) indicates non-normality of residuals.</a:t>
            </a:r>
          </a:p>
          <a:p>
            <a:r>
              <a:rPr lang="en-US" dirty="0"/>
              <a:t>4 clear influential points by evaluating Cook’s distances.</a:t>
            </a:r>
          </a:p>
          <a:p>
            <a:r>
              <a:rPr lang="en-US" dirty="0"/>
              <a:t>Multicollinearity between Weight and BMI suggests adding interaction term.</a:t>
            </a:r>
            <a:br>
              <a:rPr lang="en-US" dirty="0"/>
            </a:br>
            <a:br>
              <a:rPr lang="en-US" dirty="0"/>
            </a:br>
            <a:endParaRPr lang="en-US" dirty="0"/>
          </a:p>
        </p:txBody>
      </p:sp>
      <p:pic>
        <p:nvPicPr>
          <p:cNvPr id="6" name="Picture 5" descr="Chart, scatter chart&#10;&#10;Description automatically generated">
            <a:extLst>
              <a:ext uri="{FF2B5EF4-FFF2-40B4-BE49-F238E27FC236}">
                <a16:creationId xmlns:a16="http://schemas.microsoft.com/office/drawing/2014/main" id="{1F2C016C-58E6-A94F-B753-B52278EAE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86" y="3917271"/>
            <a:ext cx="2619116" cy="2543474"/>
          </a:xfrm>
          <a:prstGeom prst="rect">
            <a:avLst/>
          </a:prstGeom>
        </p:spPr>
      </p:pic>
      <p:pic>
        <p:nvPicPr>
          <p:cNvPr id="8" name="Picture 7" descr="Chart, scatter chart&#10;&#10;Description automatically generated">
            <a:extLst>
              <a:ext uri="{FF2B5EF4-FFF2-40B4-BE49-F238E27FC236}">
                <a16:creationId xmlns:a16="http://schemas.microsoft.com/office/drawing/2014/main" id="{889E7F76-D73C-AE41-9FFE-985DC49A1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868" y="3979407"/>
            <a:ext cx="2647482" cy="2515108"/>
          </a:xfrm>
          <a:prstGeom prst="rect">
            <a:avLst/>
          </a:prstGeom>
        </p:spPr>
      </p:pic>
      <p:pic>
        <p:nvPicPr>
          <p:cNvPr id="11" name="Picture 10" descr="Diagram&#10;&#10;Description automatically generated">
            <a:extLst>
              <a:ext uri="{FF2B5EF4-FFF2-40B4-BE49-F238E27FC236}">
                <a16:creationId xmlns:a16="http://schemas.microsoft.com/office/drawing/2014/main" id="{6C66E538-D170-1B46-B145-20A60D01D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3450" y="3962522"/>
            <a:ext cx="2975014" cy="2515108"/>
          </a:xfrm>
          <a:prstGeom prst="rect">
            <a:avLst/>
          </a:prstGeom>
        </p:spPr>
      </p:pic>
      <p:pic>
        <p:nvPicPr>
          <p:cNvPr id="13" name="Picture 12" descr="Chart, treemap chart&#10;&#10;Description automatically generated">
            <a:extLst>
              <a:ext uri="{FF2B5EF4-FFF2-40B4-BE49-F238E27FC236}">
                <a16:creationId xmlns:a16="http://schemas.microsoft.com/office/drawing/2014/main" id="{B13BFA2F-4071-6444-81B1-6768E2856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1701" y="3945636"/>
            <a:ext cx="2790299" cy="2582649"/>
          </a:xfrm>
          <a:prstGeom prst="rect">
            <a:avLst/>
          </a:prstGeom>
        </p:spPr>
      </p:pic>
    </p:spTree>
    <p:extLst>
      <p:ext uri="{BB962C8B-B14F-4D97-AF65-F5344CB8AC3E}">
        <p14:creationId xmlns:p14="http://schemas.microsoft.com/office/powerpoint/2010/main" val="171296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Final Model:</a:t>
                </a:r>
                <a:br>
                  <a:rPr lang="en-US" dirty="0"/>
                </a:br>
                <a:br>
                  <a:rPr lang="en-US" dirty="0"/>
                </a:br>
                <a14:m>
                  <m:oMath xmlns:m="http://schemas.openxmlformats.org/officeDocument/2006/math">
                    <m:acc>
                      <m:accPr>
                        <m:chr m:val="̂"/>
                        <m:ctrlPr>
                          <a:rPr lang="en-US" i="1" dirty="0" smtClean="0">
                            <a:latin typeface="Cambria Math" panose="02040503050406030204" pitchFamily="18" charset="0"/>
                          </a:rPr>
                        </m:ctrlPr>
                      </m:accPr>
                      <m:e>
                        <m:r>
                          <a:rPr lang="en-US" i="1" dirty="0" err="1">
                            <a:latin typeface="Cambria Math" panose="02040503050406030204" pitchFamily="18" charset="0"/>
                          </a:rPr>
                          <m:t>𝐵𝑜𝑑𝑦𝐹𝑎𝑡𝑃𝑒𝑟𝑐𝑒𝑛𝑡𝑎𝑔𝑒</m:t>
                        </m:r>
                      </m:e>
                    </m:acc>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m:t>
                        </m:r>
                      </m:sub>
                    </m:sSub>
                    <m:r>
                      <a:rPr lang="en-US" i="1" dirty="0">
                        <a:latin typeface="Cambria Math" panose="02040503050406030204" pitchFamily="18" charset="0"/>
                      </a:rPr>
                      <m:t>∗</m:t>
                    </m:r>
                    <m:r>
                      <a:rPr lang="en-US" i="1" dirty="0" err="1">
                        <a:latin typeface="Cambria Math" panose="02040503050406030204" pitchFamily="18" charset="0"/>
                      </a:rPr>
                      <m:t>𝑊𝑒𝑖𝑔h𝑡</m:t>
                    </m:r>
                    <m:r>
                      <a:rPr lang="en-US" i="1" dirty="0" err="1">
                        <a:latin typeface="Cambria Math" panose="02040503050406030204" pitchFamily="18" charset="0"/>
                      </a:rPr>
                      <m:t>.</m:t>
                    </m:r>
                    <m:r>
                      <a:rPr lang="en-US" i="1" dirty="0" err="1">
                        <a:latin typeface="Cambria Math" panose="02040503050406030204" pitchFamily="18" charset="0"/>
                      </a:rPr>
                      <m:t>𝑙𝑏𝑠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err="1">
                        <a:latin typeface="Cambria Math" panose="02040503050406030204" pitchFamily="18" charset="0"/>
                      </a:rPr>
                      <m:t>𝐵𝑜𝑑𝑦𝑀𝑎𝑠𝑠𝐼𝑛𝑑𝑒𝑥</m:t>
                    </m:r>
                    <m:r>
                      <a:rPr lang="en-US" i="1" dirty="0" err="1">
                        <a:latin typeface="Cambria Math" panose="02040503050406030204" pitchFamily="18" charset="0"/>
                      </a:rPr>
                      <m:t>.</m:t>
                    </m:r>
                    <m:r>
                      <a:rPr lang="en-US" i="1" dirty="0" err="1">
                        <a:latin typeface="Cambria Math" panose="02040503050406030204" pitchFamily="18" charset="0"/>
                      </a:rPr>
                      <m:t>𝑐𝑜𝑢𝑛𝑡</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3</m:t>
                        </m:r>
                      </m:sub>
                    </m:sSub>
                    <m:r>
                      <a:rPr lang="en-US" i="1" dirty="0">
                        <a:latin typeface="Cambria Math" panose="02040503050406030204" pitchFamily="18" charset="0"/>
                      </a:rPr>
                      <m:t>∗</m:t>
                    </m:r>
                    <m:r>
                      <a:rPr lang="en-US" i="1" dirty="0" err="1">
                        <a:latin typeface="Cambria Math" panose="02040503050406030204" pitchFamily="18" charset="0"/>
                      </a:rPr>
                      <m:t>𝑂𝑥𝑦𝑔𝑒𝑛𝑆𝑎𝑡𝑢𝑟𝑎𝑡𝑖𝑜𝑛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4</m:t>
                        </m:r>
                      </m:sub>
                    </m:sSub>
                    <m:r>
                      <a:rPr lang="en-US" i="1" dirty="0">
                        <a:latin typeface="Cambria Math" panose="02040503050406030204" pitchFamily="18" charset="0"/>
                      </a:rPr>
                      <m:t>∗</m:t>
                    </m:r>
                    <m:r>
                      <a:rPr lang="en-US" i="1" dirty="0" err="1">
                        <a:latin typeface="Cambria Math" panose="02040503050406030204" pitchFamily="18" charset="0"/>
                      </a:rPr>
                      <m:t>𝑊𝑎𝑙𝑘𝑖𝑛𝑔𝑆𝑝𝑒𝑒𝑑</m:t>
                    </m:r>
                    <m:r>
                      <a:rPr lang="en-US" i="1" dirty="0" err="1">
                        <a:latin typeface="Cambria Math" panose="02040503050406030204" pitchFamily="18" charset="0"/>
                      </a:rPr>
                      <m:t>.</m:t>
                    </m:r>
                    <m:r>
                      <a:rPr lang="en-US" i="1" dirty="0" err="1">
                        <a:latin typeface="Cambria Math" panose="02040503050406030204" pitchFamily="18" charset="0"/>
                      </a:rPr>
                      <m:t>𝑚𝑝h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5</m:t>
                        </m:r>
                      </m:sub>
                    </m:sSub>
                    <m:r>
                      <a:rPr lang="en-US" i="1" dirty="0">
                        <a:latin typeface="Cambria Math" panose="02040503050406030204" pitchFamily="18" charset="0"/>
                      </a:rPr>
                      <m:t>∗</m:t>
                    </m:r>
                    <m:r>
                      <a:rPr lang="en-US" i="1" dirty="0" err="1">
                        <a:latin typeface="Cambria Math" panose="02040503050406030204" pitchFamily="18" charset="0"/>
                      </a:rPr>
                      <m:t>𝐹𝑎𝑡</m:t>
                    </m:r>
                    <m:r>
                      <a:rPr lang="en-US" i="1" dirty="0" err="1">
                        <a:latin typeface="Cambria Math" panose="02040503050406030204" pitchFamily="18" charset="0"/>
                      </a:rPr>
                      <m:t>.</m:t>
                    </m:r>
                    <m:r>
                      <a:rPr lang="en-US" i="1" dirty="0" err="1">
                        <a:latin typeface="Cambria Math" panose="02040503050406030204" pitchFamily="18" charset="0"/>
                      </a:rPr>
                      <m:t>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6</m:t>
                        </m:r>
                      </m:sub>
                    </m:sSub>
                    <m:r>
                      <a:rPr lang="en-US" i="1" dirty="0">
                        <a:latin typeface="Cambria Math" panose="02040503050406030204" pitchFamily="18" charset="0"/>
                      </a:rPr>
                      <m:t>∗</m:t>
                    </m:r>
                    <m:r>
                      <a:rPr lang="en-US" i="1" dirty="0" err="1">
                        <a:latin typeface="Cambria Math" panose="02040503050406030204" pitchFamily="18" charset="0"/>
                      </a:rPr>
                      <m:t>𝑆𝑜𝑑𝑖𝑢𝑚</m:t>
                    </m:r>
                    <m:r>
                      <a:rPr lang="en-US" i="1" dirty="0" err="1">
                        <a:latin typeface="Cambria Math" panose="02040503050406030204" pitchFamily="18" charset="0"/>
                      </a:rPr>
                      <m:t>.</m:t>
                    </m:r>
                    <m:r>
                      <a:rPr lang="en-US" i="1" dirty="0" err="1">
                        <a:latin typeface="Cambria Math" panose="02040503050406030204" pitchFamily="18" charset="0"/>
                      </a:rPr>
                      <m:t>𝑚𝑔</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7</m:t>
                        </m:r>
                      </m:sub>
                    </m:sSub>
                    <m:r>
                      <a:rPr lang="en-US" i="1" dirty="0">
                        <a:latin typeface="Cambria Math" panose="02040503050406030204" pitchFamily="18" charset="0"/>
                      </a:rPr>
                      <m:t>∗</m:t>
                    </m:r>
                    <m:r>
                      <a:rPr lang="en-US" i="1" dirty="0" err="1">
                        <a:latin typeface="Cambria Math" panose="02040503050406030204" pitchFamily="18" charset="0"/>
                      </a:rPr>
                      <m:t>𝑁𝑢𝑚𝑊𝑜𝑟𝑘𝑜𝑢𝑡𝑠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8</m:t>
                        </m:r>
                      </m:sub>
                    </m:sSub>
                    <m:r>
                      <a:rPr lang="en-US" i="1" dirty="0">
                        <a:latin typeface="Cambria Math" panose="02040503050406030204" pitchFamily="18" charset="0"/>
                      </a:rPr>
                      <m:t>∗</m:t>
                    </m:r>
                    <m:r>
                      <a:rPr lang="en-US" i="1" dirty="0" err="1">
                        <a:latin typeface="Cambria Math" panose="02040503050406030204" pitchFamily="18" charset="0"/>
                      </a:rPr>
                      <m:t>𝑇𝑜𝑡𝑎𝑙𝐸𝑥𝑒𝑟𝑐𝑖𝑠𝑒𝐷𝑢𝑎𝑡𝑖𝑜𝑛</m:t>
                    </m:r>
                    <m:r>
                      <a:rPr lang="en-US" i="1" dirty="0" err="1">
                        <a:latin typeface="Cambria Math" panose="02040503050406030204" pitchFamily="18" charset="0"/>
                      </a:rPr>
                      <m:t>.</m:t>
                    </m:r>
                    <m:r>
                      <a:rPr lang="en-US" i="1" dirty="0" err="1">
                        <a:latin typeface="Cambria Math" panose="02040503050406030204" pitchFamily="18" charset="0"/>
                      </a:rPr>
                      <m:t>𝑚𝑖𝑛</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9</m:t>
                        </m:r>
                      </m:sub>
                    </m:sSub>
                    <m:r>
                      <a:rPr lang="en-US" i="1" dirty="0">
                        <a:latin typeface="Cambria Math" panose="02040503050406030204" pitchFamily="18" charset="0"/>
                      </a:rPr>
                      <m:t>∗</m:t>
                    </m:r>
                    <m:r>
                      <a:rPr lang="en-US" i="1" dirty="0" err="1">
                        <a:latin typeface="Cambria Math" panose="02040503050406030204" pitchFamily="18" charset="0"/>
                      </a:rPr>
                      <m:t>𝑇𝑜𝑡𝑎𝑙𝐷𝑖𝑠𝑡𝑎𝑛𝑐𝑒𝑇𝑟𝑎𝑣𝑒𝑙𝑒𝑑</m:t>
                    </m:r>
                    <m:r>
                      <a:rPr lang="en-US" i="1" dirty="0" err="1">
                        <a:latin typeface="Cambria Math" panose="02040503050406030204" pitchFamily="18" charset="0"/>
                      </a:rPr>
                      <m:t>.</m:t>
                    </m:r>
                    <m:r>
                      <a:rPr lang="en-US" i="1" dirty="0" err="1">
                        <a:latin typeface="Cambria Math" panose="02040503050406030204" pitchFamily="18" charset="0"/>
                      </a:rPr>
                      <m:t>𝑚𝑖</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10</m:t>
                        </m:r>
                      </m:sub>
                    </m:sSub>
                    <m:r>
                      <a:rPr lang="en-US" i="1" dirty="0">
                        <a:latin typeface="Cambria Math" panose="02040503050406030204" pitchFamily="18" charset="0"/>
                      </a:rPr>
                      <m:t>∗</m:t>
                    </m:r>
                    <m:r>
                      <a:rPr lang="en-US" i="1" dirty="0">
                        <a:latin typeface="Cambria Math" panose="02040503050406030204" pitchFamily="18" charset="0"/>
                      </a:rPr>
                      <m:t>𝐶𝑎𝑙𝑜𝑟𝑖𝑒𝑠</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𝛽</m:t>
                        </m:r>
                      </m:e>
                      <m:sub>
                        <m:r>
                          <a:rPr lang="en-US" i="1" dirty="0">
                            <a:latin typeface="Cambria Math" panose="02040503050406030204" pitchFamily="18" charset="0"/>
                          </a:rPr>
                          <m:t>11</m:t>
                        </m:r>
                      </m:sub>
                    </m:sSub>
                    <m:r>
                      <a:rPr lang="en-US" i="1" dirty="0">
                        <a:latin typeface="Cambria Math" panose="02040503050406030204" pitchFamily="18" charset="0"/>
                      </a:rPr>
                      <m:t>∗</m:t>
                    </m:r>
                    <m:r>
                      <a:rPr lang="en-US" i="1" dirty="0" err="1">
                        <a:latin typeface="Cambria Math" panose="02040503050406030204" pitchFamily="18" charset="0"/>
                      </a:rPr>
                      <m:t>𝑃𝑟𝑜𝑡𝑒𝑖𝑛</m:t>
                    </m:r>
                    <m:r>
                      <a:rPr lang="en-US" i="1" dirty="0" err="1">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12</m:t>
                        </m:r>
                      </m:sub>
                    </m:sSub>
                    <m:r>
                      <a:rPr lang="en-US" i="1" dirty="0" smtClean="0">
                        <a:latin typeface="Cambria Math" panose="02040503050406030204" pitchFamily="18" charset="0"/>
                      </a:rPr>
                      <m:t>∗</m:t>
                    </m:r>
                    <m:r>
                      <a:rPr lang="en-US" i="1" dirty="0" err="1" smtClean="0">
                        <a:latin typeface="Cambria Math" panose="02040503050406030204" pitchFamily="18" charset="0"/>
                      </a:rPr>
                      <m:t>𝑊𝑒𝑖𝑔h𝑡</m:t>
                    </m:r>
                    <m:r>
                      <a:rPr lang="en-US" i="1" dirty="0" err="1" smtClean="0">
                        <a:latin typeface="Cambria Math" panose="02040503050406030204" pitchFamily="18" charset="0"/>
                      </a:rPr>
                      <m:t>.</m:t>
                    </m:r>
                    <m:r>
                      <a:rPr lang="en-US" i="1" dirty="0" err="1" smtClean="0">
                        <a:latin typeface="Cambria Math" panose="02040503050406030204" pitchFamily="18" charset="0"/>
                      </a:rPr>
                      <m:t>𝑙𝑏𝑠</m:t>
                    </m:r>
                    <m:r>
                      <a:rPr lang="en-US" i="1" dirty="0" smtClean="0">
                        <a:latin typeface="Cambria Math" panose="02040503050406030204" pitchFamily="18" charset="0"/>
                      </a:rPr>
                      <m:t>∗</m:t>
                    </m:r>
                    <m:r>
                      <a:rPr lang="en-US" i="1" dirty="0" err="1" smtClean="0">
                        <a:latin typeface="Cambria Math" panose="02040503050406030204" pitchFamily="18" charset="0"/>
                      </a:rPr>
                      <m:t>𝐵𝑜𝑑𝑦𝑀𝑎𝑠𝑠𝐼𝑛𝑑𝑒𝑥</m:t>
                    </m:r>
                    <m:r>
                      <a:rPr lang="en-US" i="1" dirty="0" err="1" smtClean="0">
                        <a:latin typeface="Cambria Math" panose="02040503050406030204" pitchFamily="18" charset="0"/>
                      </a:rPr>
                      <m:t>.</m:t>
                    </m:r>
                    <m:r>
                      <a:rPr lang="en-US" i="1" dirty="0" err="1" smtClean="0">
                        <a:latin typeface="Cambria Math" panose="02040503050406030204" pitchFamily="18" charset="0"/>
                      </a:rPr>
                      <m:t>𝑐𝑜𝑢𝑛𝑡</m:t>
                    </m:r>
                  </m:oMath>
                </a14:m>
                <a:endParaRPr lang="en-US" dirty="0"/>
              </a:p>
              <a:p>
                <a:r>
                  <a:rPr lang="en-US" dirty="0"/>
                  <a:t>Final model predicts BF 11.248% (95% CI 9.288% - 12.491%), while CUN-BAE predicts 11.891%. True BF = 11.293%.</a:t>
                </a:r>
                <a:br>
                  <a:rPr lang="en-US" dirty="0"/>
                </a:br>
                <a:br>
                  <a:rPr lang="en-US" dirty="0"/>
                </a:br>
                <a:br>
                  <a:rPr lang="en-US" dirty="0"/>
                </a:br>
                <a:br>
                  <a:rPr lang="en-US" dirty="0"/>
                </a:b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416"/>
                </a:stretch>
              </a:blipFill>
            </p:spPr>
            <p:txBody>
              <a:bodyPr/>
              <a:lstStyle/>
              <a:p>
                <a:r>
                  <a:rPr lang="en-US">
                    <a:noFill/>
                  </a:rPr>
                  <a:t> </a:t>
                </a:r>
              </a:p>
            </p:txBody>
          </p:sp>
        </mc:Fallback>
      </mc:AlternateContent>
    </p:spTree>
    <p:extLst>
      <p:ext uri="{BB962C8B-B14F-4D97-AF65-F5344CB8AC3E}">
        <p14:creationId xmlns:p14="http://schemas.microsoft.com/office/powerpoint/2010/main" val="2393284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1524000" y="1714500"/>
            <a:ext cx="9144000" cy="4462272"/>
          </a:xfrm>
        </p:spPr>
        <p:txBody>
          <a:bodyPr/>
          <a:lstStyle/>
          <a:p>
            <a:r>
              <a:rPr lang="en-US" dirty="0"/>
              <a:t>CUN-BAE equation more generalizable, while this model is more fit to my data.</a:t>
            </a:r>
          </a:p>
          <a:p>
            <a:r>
              <a:rPr lang="en-US" dirty="0"/>
              <a:t>No access for PI &amp; CI for CUN-BAE model.</a:t>
            </a:r>
          </a:p>
          <a:p>
            <a:r>
              <a:rPr lang="en-US" dirty="0"/>
              <a:t>My weighing scale could have measurement errors, reporting inaccurate BF.</a:t>
            </a:r>
          </a:p>
          <a:p>
            <a:pPr marL="45720" indent="0">
              <a:buNone/>
            </a:pP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532351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food should I eat daily to maintain current physique?</a:t>
            </a:r>
          </a:p>
        </p:txBody>
      </p:sp>
      <p:sp>
        <p:nvSpPr>
          <p:cNvPr id="3" name="Content Placeholder 2"/>
          <p:cNvSpPr>
            <a:spLocks noGrp="1"/>
          </p:cNvSpPr>
          <p:nvPr>
            <p:ph sz="half" idx="1"/>
          </p:nvPr>
        </p:nvSpPr>
        <p:spPr>
          <a:xfrm>
            <a:off x="1524000" y="1714500"/>
            <a:ext cx="9144000" cy="4462272"/>
          </a:xfrm>
        </p:spPr>
        <p:txBody>
          <a:bodyPr/>
          <a:lstStyle/>
          <a:p>
            <a:r>
              <a:rPr lang="en-US" dirty="0"/>
              <a:t>Eating at Total Daily Energy Expenditure (TDEE) ensures weight maintenance. </a:t>
            </a:r>
          </a:p>
          <a:p>
            <a:r>
              <a:rPr lang="en-US" dirty="0"/>
              <a:t>Generic TDEE calculators online based on generic features: age, gender, weight, activity level (scale 1-5), and BF.</a:t>
            </a:r>
          </a:p>
          <a:p>
            <a:r>
              <a:rPr lang="en-US" dirty="0"/>
              <a:t>Research papers suggest TDEE is based on additional factors, including heart rate, exercise duration, number of workouts, and RPE.</a:t>
            </a:r>
          </a:p>
          <a:p>
            <a:pPr marL="45720" indent="0">
              <a:buNone/>
            </a:pPr>
            <a:endParaRPr lang="en-US" dirty="0"/>
          </a:p>
          <a:p>
            <a:endParaRPr lang="en-US" dirty="0"/>
          </a:p>
          <a:p>
            <a:pPr marL="45720" indent="0">
              <a:buNone/>
            </a:pPr>
            <a:endParaRPr lang="en-US" dirty="0"/>
          </a:p>
        </p:txBody>
      </p:sp>
      <p:pic>
        <p:nvPicPr>
          <p:cNvPr id="13314" name="Picture 2" descr="TDEE Calculator for Android - APK Download">
            <a:extLst>
              <a:ext uri="{FF2B5EF4-FFF2-40B4-BE49-F238E27FC236}">
                <a16:creationId xmlns:a16="http://schemas.microsoft.com/office/drawing/2014/main" id="{C0DEB91E-F87C-8F4E-A716-676193449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651" y="3945636"/>
            <a:ext cx="3752697" cy="234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64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1: first-order model</a:t>
            </a:r>
          </a:p>
        </p:txBody>
      </p:sp>
      <p:sp>
        <p:nvSpPr>
          <p:cNvPr id="3" name="Content Placeholder 2"/>
          <p:cNvSpPr>
            <a:spLocks noGrp="1"/>
          </p:cNvSpPr>
          <p:nvPr>
            <p:ph sz="half" idx="1"/>
          </p:nvPr>
        </p:nvSpPr>
        <p:spPr>
          <a:xfrm>
            <a:off x="1524000" y="1714500"/>
            <a:ext cx="9144000" cy="4462272"/>
          </a:xfrm>
        </p:spPr>
        <p:txBody>
          <a:bodyPr/>
          <a:lstStyle/>
          <a:p>
            <a:r>
              <a:rPr lang="en-US" dirty="0"/>
              <a:t>First order model constructed with predictors in online TDEE calculators and those suggested by research papers.</a:t>
            </a:r>
          </a:p>
          <a:p>
            <a:endParaRPr lang="en-US" dirty="0"/>
          </a:p>
          <a:p>
            <a:endParaRPr lang="en-US" dirty="0"/>
          </a:p>
          <a:p>
            <a:pPr marL="45720" indent="0">
              <a:buNone/>
            </a:pPr>
            <a:endParaRPr lang="en-US" dirty="0"/>
          </a:p>
        </p:txBody>
      </p:sp>
      <p:pic>
        <p:nvPicPr>
          <p:cNvPr id="5" name="Picture 4" descr="A picture containing table&#10;&#10;Description automatically generated">
            <a:extLst>
              <a:ext uri="{FF2B5EF4-FFF2-40B4-BE49-F238E27FC236}">
                <a16:creationId xmlns:a16="http://schemas.microsoft.com/office/drawing/2014/main" id="{CAC79CC2-486D-AA47-A31D-20EB61834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50" y="2467864"/>
            <a:ext cx="7226300" cy="3556000"/>
          </a:xfrm>
          <a:prstGeom prst="rect">
            <a:avLst/>
          </a:prstGeom>
        </p:spPr>
      </p:pic>
    </p:spTree>
    <p:extLst>
      <p:ext uri="{BB962C8B-B14F-4D97-AF65-F5344CB8AC3E}">
        <p14:creationId xmlns:p14="http://schemas.microsoft.com/office/powerpoint/2010/main" val="4281249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sz="half" idx="1"/>
          </p:nvPr>
        </p:nvSpPr>
        <p:spPr>
          <a:xfrm>
            <a:off x="1524000" y="1714500"/>
            <a:ext cx="9144000" cy="4462272"/>
          </a:xfrm>
        </p:spPr>
        <p:txBody>
          <a:bodyPr/>
          <a:lstStyle/>
          <a:p>
            <a:r>
              <a:rPr lang="en-US" dirty="0"/>
              <a:t>BF tests indicate non-constant variance for several predictors.</a:t>
            </a:r>
          </a:p>
          <a:p>
            <a:r>
              <a:rPr lang="en-US" dirty="0"/>
              <a:t>Shapiro test (p = 0) indicates non-normality of residuals.</a:t>
            </a:r>
          </a:p>
          <a:p>
            <a:r>
              <a:rPr lang="en-US" dirty="0"/>
              <a:t>5 clear influential points by evaluating Cook’s distances.</a:t>
            </a:r>
          </a:p>
          <a:p>
            <a:r>
              <a:rPr lang="en-US" dirty="0"/>
              <a:t>Multicollinearity between Weight and </a:t>
            </a:r>
            <a:r>
              <a:rPr lang="en-US" dirty="0" err="1"/>
              <a:t>BodyFatPercentage</a:t>
            </a:r>
            <a:r>
              <a:rPr lang="en-US" dirty="0"/>
              <a:t> suggests adding interaction term.</a:t>
            </a:r>
            <a:br>
              <a:rPr lang="en-US" dirty="0"/>
            </a:br>
            <a:br>
              <a:rPr lang="en-US" dirty="0"/>
            </a:br>
            <a:endParaRPr lang="en-US" dirty="0"/>
          </a:p>
        </p:txBody>
      </p:sp>
      <p:pic>
        <p:nvPicPr>
          <p:cNvPr id="9" name="Picture 8" descr="Chart, scatter chart&#10;&#10;Description automatically generated">
            <a:extLst>
              <a:ext uri="{FF2B5EF4-FFF2-40B4-BE49-F238E27FC236}">
                <a16:creationId xmlns:a16="http://schemas.microsoft.com/office/drawing/2014/main" id="{133C3888-46C8-B943-A19C-FD3081D64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22" y="3869986"/>
            <a:ext cx="2508318" cy="2530814"/>
          </a:xfrm>
          <a:prstGeom prst="rect">
            <a:avLst/>
          </a:prstGeom>
        </p:spPr>
      </p:pic>
      <p:pic>
        <p:nvPicPr>
          <p:cNvPr id="15" name="Picture 14" descr="Chart, scatter chart&#10;&#10;Description automatically generated">
            <a:extLst>
              <a:ext uri="{FF2B5EF4-FFF2-40B4-BE49-F238E27FC236}">
                <a16:creationId xmlns:a16="http://schemas.microsoft.com/office/drawing/2014/main" id="{725D01D8-25E4-9D41-980B-08D2E5A97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249" y="3869986"/>
            <a:ext cx="2618461" cy="2530814"/>
          </a:xfrm>
          <a:prstGeom prst="rect">
            <a:avLst/>
          </a:prstGeom>
        </p:spPr>
      </p:pic>
      <p:pic>
        <p:nvPicPr>
          <p:cNvPr id="17" name="Picture 16" descr="Chart, treemap chart&#10;&#10;Description automatically generated">
            <a:extLst>
              <a:ext uri="{FF2B5EF4-FFF2-40B4-BE49-F238E27FC236}">
                <a16:creationId xmlns:a16="http://schemas.microsoft.com/office/drawing/2014/main" id="{95D5D519-63EA-8B4F-BB6A-281A7E19E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6253" y="3869986"/>
            <a:ext cx="2624077" cy="2530814"/>
          </a:xfrm>
          <a:prstGeom prst="rect">
            <a:avLst/>
          </a:prstGeom>
        </p:spPr>
      </p:pic>
      <p:pic>
        <p:nvPicPr>
          <p:cNvPr id="19" name="Picture 18" descr="Diagram&#10;&#10;Description automatically generated">
            <a:extLst>
              <a:ext uri="{FF2B5EF4-FFF2-40B4-BE49-F238E27FC236}">
                <a16:creationId xmlns:a16="http://schemas.microsoft.com/office/drawing/2014/main" id="{976339C7-DCA2-364F-A7FA-169AA4906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6292" y="3869986"/>
            <a:ext cx="3012254" cy="2530814"/>
          </a:xfrm>
          <a:prstGeom prst="rect">
            <a:avLst/>
          </a:prstGeom>
        </p:spPr>
      </p:pic>
    </p:spTree>
    <p:extLst>
      <p:ext uri="{BB962C8B-B14F-4D97-AF65-F5344CB8AC3E}">
        <p14:creationId xmlns:p14="http://schemas.microsoft.com/office/powerpoint/2010/main" val="4268894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WLS Regression</a:t>
            </a:r>
          </a:p>
        </p:txBody>
      </p:sp>
      <p:sp>
        <p:nvSpPr>
          <p:cNvPr id="3" name="Content Placeholder 2"/>
          <p:cNvSpPr>
            <a:spLocks noGrp="1"/>
          </p:cNvSpPr>
          <p:nvPr>
            <p:ph sz="half" idx="1"/>
          </p:nvPr>
        </p:nvSpPr>
        <p:spPr>
          <a:xfrm>
            <a:off x="1524000" y="1714500"/>
            <a:ext cx="9144000" cy="4462272"/>
          </a:xfrm>
        </p:spPr>
        <p:txBody>
          <a:bodyPr/>
          <a:lstStyle/>
          <a:p>
            <a:r>
              <a:rPr lang="en-US" dirty="0"/>
              <a:t>WLS regression model to correct non-constant variance and non-normality of residuals.</a:t>
            </a:r>
          </a:p>
          <a:p>
            <a:endParaRPr lang="en-US" dirty="0"/>
          </a:p>
          <a:p>
            <a:endParaRPr lang="en-US" dirty="0"/>
          </a:p>
          <a:p>
            <a:pPr marL="45720" indent="0">
              <a:buNone/>
            </a:pPr>
            <a:endParaRPr lang="en-US" dirty="0"/>
          </a:p>
        </p:txBody>
      </p:sp>
      <p:pic>
        <p:nvPicPr>
          <p:cNvPr id="6" name="Picture 5" descr="A picture containing text, receipt, document&#10;&#10;Description automatically generated">
            <a:extLst>
              <a:ext uri="{FF2B5EF4-FFF2-40B4-BE49-F238E27FC236}">
                <a16:creationId xmlns:a16="http://schemas.microsoft.com/office/drawing/2014/main" id="{FB3334B2-0EF5-A240-895B-7497827FC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050" y="2518664"/>
            <a:ext cx="7073900" cy="3454400"/>
          </a:xfrm>
          <a:prstGeom prst="rect">
            <a:avLst/>
          </a:prstGeom>
        </p:spPr>
      </p:pic>
    </p:spTree>
    <p:extLst>
      <p:ext uri="{BB962C8B-B14F-4D97-AF65-F5344CB8AC3E}">
        <p14:creationId xmlns:p14="http://schemas.microsoft.com/office/powerpoint/2010/main" val="4276395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background</a:t>
            </a:r>
          </a:p>
        </p:txBody>
      </p:sp>
    </p:spTree>
    <p:extLst>
      <p:ext uri="{BB962C8B-B14F-4D97-AF65-F5344CB8AC3E}">
        <p14:creationId xmlns:p14="http://schemas.microsoft.com/office/powerpoint/2010/main" val="1418548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lstStyle/>
              <a:p>
                <a:r>
                  <a:rPr lang="en-US" dirty="0"/>
                  <a:t>5-Fold CV &amp; </a:t>
                </a:r>
                <a14:m>
                  <m:oMath xmlns:m="http://schemas.openxmlformats.org/officeDocument/2006/math">
                    <m:r>
                      <a:rPr lang="en-US" i="1" dirty="0" smtClean="0">
                        <a:latin typeface="Cambria Math" panose="02040503050406030204" pitchFamily="18" charset="0"/>
                      </a:rPr>
                      <m:t>𝑃𝑅𝐸𝑆</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𝑆</m:t>
                        </m:r>
                      </m:e>
                      <m:sub>
                        <m:r>
                          <a:rPr lang="en-US" i="1" dirty="0" err="1" smtClean="0">
                            <a:latin typeface="Cambria Math" panose="02040503050406030204" pitchFamily="18" charset="0"/>
                          </a:rPr>
                          <m:t>𝑝</m:t>
                        </m:r>
                      </m:sub>
                    </m:sSub>
                  </m:oMath>
                </a14:m>
                <a:br>
                  <a:rPr lang="en-US" dirty="0"/>
                </a:b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133"/>
                </a:stretch>
              </a:blipFill>
            </p:spPr>
            <p:txBody>
              <a:bodyPr/>
              <a:lstStyle/>
              <a:p>
                <a:r>
                  <a:rPr lang="en-US">
                    <a:noFill/>
                  </a:rPr>
                  <a:t> </a:t>
                </a:r>
              </a:p>
            </p:txBody>
          </p:sp>
        </mc:Fallback>
      </mc:AlternateContent>
      <p:pic>
        <p:nvPicPr>
          <p:cNvPr id="6" name="Picture 5" descr="Table&#10;&#10;Description automatically generated">
            <a:extLst>
              <a:ext uri="{FF2B5EF4-FFF2-40B4-BE49-F238E27FC236}">
                <a16:creationId xmlns:a16="http://schemas.microsoft.com/office/drawing/2014/main" id="{5883EE9E-7428-514F-8611-1A512BF06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050" y="2358136"/>
            <a:ext cx="6311900" cy="1587500"/>
          </a:xfrm>
          <a:prstGeom prst="rect">
            <a:avLst/>
          </a:prstGeom>
        </p:spPr>
      </p:pic>
      <p:pic>
        <p:nvPicPr>
          <p:cNvPr id="8" name="Picture 7">
            <a:extLst>
              <a:ext uri="{FF2B5EF4-FFF2-40B4-BE49-F238E27FC236}">
                <a16:creationId xmlns:a16="http://schemas.microsoft.com/office/drawing/2014/main" id="{45856947-D25D-F945-A711-F70DABC5C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5600" y="4589272"/>
            <a:ext cx="3860800" cy="431800"/>
          </a:xfrm>
          <a:prstGeom prst="rect">
            <a:avLst/>
          </a:prstGeom>
        </p:spPr>
      </p:pic>
    </p:spTree>
    <p:extLst>
      <p:ext uri="{BB962C8B-B14F-4D97-AF65-F5344CB8AC3E}">
        <p14:creationId xmlns:p14="http://schemas.microsoft.com/office/powerpoint/2010/main" val="4209079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normAutofit lnSpcReduction="10000"/>
              </a:bodyPr>
              <a:lstStyle/>
              <a:p>
                <a:r>
                  <a:rPr lang="en-US" dirty="0"/>
                  <a:t>Final Model:</a:t>
                </a:r>
                <a:br>
                  <a:rPr lang="en-US" dirty="0"/>
                </a:br>
                <a:br>
                  <a:rPr lang="en-US" dirty="0"/>
                </a:br>
                <a14:m>
                  <m:oMath xmlns:m="http://schemas.openxmlformats.org/officeDocument/2006/math">
                    <m:sSub>
                      <m:sSubPr>
                        <m:ctrlPr>
                          <a:rPr lang="en-US"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𝑇𝐷𝐸𝐸</m:t>
                            </m:r>
                            <m:r>
                              <a:rPr lang="en-US" b="0" i="1" dirty="0" smtClean="0">
                                <a:latin typeface="Cambria Math" panose="02040503050406030204" pitchFamily="18" charset="0"/>
                              </a:rPr>
                              <m:t>.</m:t>
                            </m:r>
                            <m:r>
                              <a:rPr lang="en-US" b="0" i="1" dirty="0" smtClean="0">
                                <a:latin typeface="Cambria Math" panose="02040503050406030204" pitchFamily="18" charset="0"/>
                              </a:rPr>
                              <m:t>𝑐𝑎𝑙</m:t>
                            </m:r>
                          </m:e>
                        </m:acc>
                        <m:r>
                          <a:rPr lang="en-US" b="0" i="1" dirty="0" smtClean="0">
                            <a:latin typeface="Cambria Math" panose="02040503050406030204" pitchFamily="18" charset="0"/>
                          </a:rPr>
                          <m:t>= </m:t>
                        </m:r>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smtClean="0">
                        <a:latin typeface="Cambria Math" panose="02040503050406030204" pitchFamily="18" charset="0"/>
                      </a:rPr>
                      <m:t>𝑊𝑒𝑖𝑔h𝑡</m:t>
                    </m:r>
                    <m:r>
                      <a:rPr lang="en-US" i="1" dirty="0" smtClean="0">
                        <a:latin typeface="Cambria Math" panose="02040503050406030204" pitchFamily="18" charset="0"/>
                      </a:rPr>
                      <m:t>.</m:t>
                    </m:r>
                    <m:r>
                      <a:rPr lang="en-US" i="1" dirty="0" smtClean="0">
                        <a:latin typeface="Cambria Math" panose="02040503050406030204" pitchFamily="18" charset="0"/>
                      </a:rPr>
                      <m:t>𝑙𝑏𝑠</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smtClean="0">
                        <a:latin typeface="Cambria Math" panose="02040503050406030204" pitchFamily="18" charset="0"/>
                      </a:rPr>
                      <m:t>𝐵𝑜𝑑𝑦𝐹𝑎𝑡𝑃𝑒𝑟𝑐𝑒𝑛𝑡𝑎𝑔𝑒</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3</m:t>
                        </m:r>
                      </m:sub>
                    </m:sSub>
                    <m:r>
                      <a:rPr lang="en-US" i="1" dirty="0" smtClean="0">
                        <a:latin typeface="Cambria Math" panose="02040503050406030204" pitchFamily="18" charset="0"/>
                      </a:rPr>
                      <m:t>∗</m:t>
                    </m:r>
                    <m:r>
                      <a:rPr lang="en-US" i="1" dirty="0" smtClean="0">
                        <a:latin typeface="Cambria Math" panose="02040503050406030204" pitchFamily="18" charset="0"/>
                      </a:rPr>
                      <m:t>𝐻𝑒𝑎𝑟𝑡𝑅𝑎𝑡𝑒</m:t>
                    </m:r>
                    <m:r>
                      <a:rPr lang="en-US" i="1" dirty="0" smtClean="0">
                        <a:latin typeface="Cambria Math" panose="02040503050406030204" pitchFamily="18" charset="0"/>
                      </a:rPr>
                      <m:t>.</m:t>
                    </m:r>
                    <m:r>
                      <a:rPr lang="en-US" i="1" dirty="0" smtClean="0">
                        <a:latin typeface="Cambria Math" panose="02040503050406030204" pitchFamily="18" charset="0"/>
                      </a:rPr>
                      <m:t>𝑏𝑚𝑝</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4</m:t>
                        </m:r>
                      </m:sub>
                    </m:sSub>
                    <m:r>
                      <a:rPr lang="en-US" i="1" dirty="0" smtClean="0">
                        <a:latin typeface="Cambria Math" panose="02040503050406030204" pitchFamily="18" charset="0"/>
                      </a:rPr>
                      <m:t>∗</m:t>
                    </m:r>
                    <m:r>
                      <a:rPr lang="en-US" i="1" dirty="0" smtClean="0">
                        <a:latin typeface="Cambria Math" panose="02040503050406030204" pitchFamily="18" charset="0"/>
                      </a:rPr>
                      <m:t>𝑅𝑒𝑠𝑡𝑖𝑛𝑔𝐻𝑒𝑎𝑟𝑡𝑅𝑎𝑡𝑒</m:t>
                    </m:r>
                    <m:r>
                      <a:rPr lang="en-US" i="1" dirty="0" smtClean="0">
                        <a:latin typeface="Cambria Math" panose="02040503050406030204" pitchFamily="18" charset="0"/>
                      </a:rPr>
                      <m:t>.</m:t>
                    </m:r>
                    <m:r>
                      <a:rPr lang="en-US" i="1" dirty="0" smtClean="0">
                        <a:latin typeface="Cambria Math" panose="02040503050406030204" pitchFamily="18" charset="0"/>
                      </a:rPr>
                      <m:t>𝑏𝑝𝑚</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5</m:t>
                        </m:r>
                      </m:sub>
                    </m:sSub>
                    <m:r>
                      <a:rPr lang="en-US" i="1" dirty="0" smtClean="0">
                        <a:latin typeface="Cambria Math" panose="02040503050406030204" pitchFamily="18" charset="0"/>
                      </a:rPr>
                      <m:t>∗</m:t>
                    </m:r>
                    <m:r>
                      <a:rPr lang="en-US" i="1" dirty="0" smtClean="0">
                        <a:latin typeface="Cambria Math" panose="02040503050406030204" pitchFamily="18" charset="0"/>
                      </a:rPr>
                      <m:t>𝑁𝑢𝑚𝑊𝑜𝑟𝑘𝑜𝑢𝑡𝑠</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6</m:t>
                        </m:r>
                      </m:sub>
                    </m:sSub>
                    <m:r>
                      <a:rPr lang="en-US" i="1" dirty="0" smtClean="0">
                        <a:latin typeface="Cambria Math" panose="02040503050406030204" pitchFamily="18" charset="0"/>
                      </a:rPr>
                      <m:t>∗</m:t>
                    </m:r>
                    <m:r>
                      <a:rPr lang="en-US" i="1" dirty="0" smtClean="0">
                        <a:latin typeface="Cambria Math" panose="02040503050406030204" pitchFamily="18" charset="0"/>
                      </a:rPr>
                      <m:t>𝑇𝑜𝑡𝑎𝑙𝐸𝑥𝑒𝑟𝑐𝑖𝑠𝑒𝐷𝑢𝑟𝑎𝑡𝑖𝑜𝑛</m:t>
                    </m:r>
                    <m:r>
                      <a:rPr lang="en-US" i="1" dirty="0" smtClean="0">
                        <a:latin typeface="Cambria Math" panose="02040503050406030204" pitchFamily="18" charset="0"/>
                      </a:rPr>
                      <m:t>.</m:t>
                    </m:r>
                    <m:r>
                      <a:rPr lang="en-US" i="1" dirty="0" smtClean="0">
                        <a:latin typeface="Cambria Math" panose="02040503050406030204" pitchFamily="18" charset="0"/>
                      </a:rPr>
                      <m:t>𝑚𝑖𝑛</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7</m:t>
                        </m:r>
                      </m:sub>
                    </m:sSub>
                    <m:r>
                      <a:rPr lang="en-US" i="1" dirty="0" smtClean="0">
                        <a:latin typeface="Cambria Math" panose="02040503050406030204" pitchFamily="18" charset="0"/>
                      </a:rPr>
                      <m:t>∗</m:t>
                    </m:r>
                    <m:r>
                      <a:rPr lang="en-US" i="1" dirty="0" smtClean="0">
                        <a:latin typeface="Cambria Math" panose="02040503050406030204" pitchFamily="18" charset="0"/>
                      </a:rPr>
                      <m:t>𝑅𝑃𝐸</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8</m:t>
                        </m:r>
                      </m:sub>
                    </m:sSub>
                    <m:r>
                      <a:rPr lang="en-US" i="1" dirty="0" smtClean="0">
                        <a:latin typeface="Cambria Math" panose="02040503050406030204" pitchFamily="18" charset="0"/>
                      </a:rPr>
                      <m:t>∗</m:t>
                    </m:r>
                    <m:r>
                      <a:rPr lang="en-US" i="1" dirty="0" smtClean="0">
                        <a:latin typeface="Cambria Math" panose="02040503050406030204" pitchFamily="18" charset="0"/>
                      </a:rPr>
                      <m:t>𝑊𝑒𝑖𝑔h𝑡</m:t>
                    </m:r>
                    <m:r>
                      <a:rPr lang="en-US" i="1" dirty="0" smtClean="0">
                        <a:latin typeface="Cambria Math" panose="02040503050406030204" pitchFamily="18" charset="0"/>
                      </a:rPr>
                      <m:t>.</m:t>
                    </m:r>
                    <m:r>
                      <a:rPr lang="en-US" i="1" dirty="0" smtClean="0">
                        <a:latin typeface="Cambria Math" panose="02040503050406030204" pitchFamily="18" charset="0"/>
                      </a:rPr>
                      <m:t>𝑙𝑏𝑠</m:t>
                    </m:r>
                    <m:r>
                      <a:rPr lang="en-US" i="1" dirty="0" smtClean="0">
                        <a:latin typeface="Cambria Math" panose="02040503050406030204" pitchFamily="18" charset="0"/>
                      </a:rPr>
                      <m:t>∗</m:t>
                    </m:r>
                    <m:r>
                      <a:rPr lang="en-US" i="1" dirty="0" smtClean="0">
                        <a:latin typeface="Cambria Math" panose="02040503050406030204" pitchFamily="18" charset="0"/>
                      </a:rPr>
                      <m:t>𝐵𝑜𝑑𝑦𝐹𝑎𝑡𝑃𝑒𝑟𝑐𝑒𝑛𝑡𝑎𝑔𝑒</m:t>
                    </m:r>
                  </m:oMath>
                </a14:m>
                <a:endParaRPr lang="en-US" dirty="0"/>
              </a:p>
              <a:p>
                <a:r>
                  <a:rPr lang="en-US" dirty="0"/>
                  <a:t>Custom TDEE Calculator MSE: 15629.79</a:t>
                </a:r>
              </a:p>
              <a:p>
                <a:r>
                  <a:rPr lang="en-US" dirty="0"/>
                  <a:t>Online TDEE Calculator MSE: 267624.5</a:t>
                </a:r>
              </a:p>
              <a:p>
                <a:pPr marL="45720" indent="0">
                  <a:buNone/>
                </a:pPr>
                <a:br>
                  <a:rPr lang="en-US" dirty="0"/>
                </a:br>
                <a:br>
                  <a:rPr lang="en-US" dirty="0"/>
                </a:br>
                <a:br>
                  <a:rPr lang="en-US" dirty="0"/>
                </a:br>
                <a:br>
                  <a:rPr lang="en-US" dirty="0"/>
                </a:b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983"/>
                </a:stretch>
              </a:blipFill>
            </p:spPr>
            <p:txBody>
              <a:bodyPr/>
              <a:lstStyle/>
              <a:p>
                <a:r>
                  <a:rPr lang="en-US">
                    <a:noFill/>
                  </a:rPr>
                  <a:t> </a:t>
                </a:r>
              </a:p>
            </p:txBody>
          </p:sp>
        </mc:Fallback>
      </mc:AlternateContent>
      <p:pic>
        <p:nvPicPr>
          <p:cNvPr id="9" name="Picture 8" descr="Table&#10;&#10;Description automatically generated">
            <a:extLst>
              <a:ext uri="{FF2B5EF4-FFF2-40B4-BE49-F238E27FC236}">
                <a16:creationId xmlns:a16="http://schemas.microsoft.com/office/drawing/2014/main" id="{D32A0472-67FC-644F-9EE4-92643C6E2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8178" y="4382131"/>
            <a:ext cx="8835644" cy="2018669"/>
          </a:xfrm>
          <a:prstGeom prst="rect">
            <a:avLst/>
          </a:prstGeom>
        </p:spPr>
      </p:pic>
    </p:spTree>
    <p:extLst>
      <p:ext uri="{BB962C8B-B14F-4D97-AF65-F5344CB8AC3E}">
        <p14:creationId xmlns:p14="http://schemas.microsoft.com/office/powerpoint/2010/main" val="587498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1524000" y="1714500"/>
            <a:ext cx="9144000" cy="4462272"/>
          </a:xfrm>
        </p:spPr>
        <p:txBody>
          <a:bodyPr/>
          <a:lstStyle/>
          <a:p>
            <a:r>
              <a:rPr lang="en-US" dirty="0"/>
              <a:t>TDEE in training data may be inaccurate, as Apple uses their own model to compute.</a:t>
            </a:r>
          </a:p>
          <a:p>
            <a:r>
              <a:rPr lang="en-US" dirty="0"/>
              <a:t>Not generalizable to public; fit to my data.</a:t>
            </a:r>
          </a:p>
          <a:p>
            <a:r>
              <a:rPr lang="en-US" dirty="0"/>
              <a:t>Small dataset, considering that body undergoes changes throughout years and decades. Calculator may be reliable now, but not in future if I change my fitness goals and/or reduce my commitment.</a:t>
            </a:r>
          </a:p>
          <a:p>
            <a:pPr marL="45720" indent="0">
              <a:buNone/>
            </a:pP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280920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IIFYM or counting calories?</a:t>
            </a:r>
          </a:p>
        </p:txBody>
      </p:sp>
      <p:sp>
        <p:nvSpPr>
          <p:cNvPr id="3" name="Content Placeholder 2"/>
          <p:cNvSpPr>
            <a:spLocks noGrp="1"/>
          </p:cNvSpPr>
          <p:nvPr>
            <p:ph sz="half" idx="1"/>
          </p:nvPr>
        </p:nvSpPr>
        <p:spPr>
          <a:xfrm>
            <a:off x="1524000" y="1714500"/>
            <a:ext cx="9144000" cy="4462272"/>
          </a:xfrm>
        </p:spPr>
        <p:txBody>
          <a:bodyPr/>
          <a:lstStyle/>
          <a:p>
            <a:r>
              <a:rPr lang="en-US" dirty="0"/>
              <a:t>Controversial whether one should count macros or calories.</a:t>
            </a:r>
          </a:p>
          <a:p>
            <a:r>
              <a:rPr lang="en-US" dirty="0"/>
              <a:t>If there is a reliable model to predict calories from macros, it wouldn’t make a difference. They will be equivalent.</a:t>
            </a:r>
          </a:p>
          <a:p>
            <a:r>
              <a:rPr lang="en-US" dirty="0"/>
              <a:t>Medical journals suggest foods with high carbs have high fat and foods with high protein have low fat.</a:t>
            </a:r>
          </a:p>
          <a:p>
            <a:pPr marL="45720" indent="0">
              <a:buNone/>
            </a:pPr>
            <a:endParaRPr lang="en-US" dirty="0"/>
          </a:p>
          <a:p>
            <a:endParaRPr lang="en-US" dirty="0"/>
          </a:p>
          <a:p>
            <a:pPr marL="45720" indent="0">
              <a:buNone/>
            </a:pPr>
            <a:endParaRPr lang="en-US" dirty="0"/>
          </a:p>
        </p:txBody>
      </p:sp>
    </p:spTree>
    <p:extLst>
      <p:ext uri="{BB962C8B-B14F-4D97-AF65-F5344CB8AC3E}">
        <p14:creationId xmlns:p14="http://schemas.microsoft.com/office/powerpoint/2010/main" val="224572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1: Full second-order model</a:t>
            </a:r>
          </a:p>
        </p:txBody>
      </p:sp>
      <p:sp>
        <p:nvSpPr>
          <p:cNvPr id="3" name="Content Placeholder 2"/>
          <p:cNvSpPr>
            <a:spLocks noGrp="1"/>
          </p:cNvSpPr>
          <p:nvPr>
            <p:ph sz="half" idx="1"/>
          </p:nvPr>
        </p:nvSpPr>
        <p:spPr>
          <a:xfrm>
            <a:off x="1524000" y="1714500"/>
            <a:ext cx="9144000" cy="4462272"/>
          </a:xfrm>
        </p:spPr>
        <p:txBody>
          <a:bodyPr/>
          <a:lstStyle/>
          <a:p>
            <a:r>
              <a:rPr lang="en-US" dirty="0"/>
              <a:t>Second order model constructed due to medical journals suggesting multicollinearity between predictors.</a:t>
            </a:r>
          </a:p>
          <a:p>
            <a:endParaRPr lang="en-US" dirty="0"/>
          </a:p>
          <a:p>
            <a:endParaRPr lang="en-US" dirty="0"/>
          </a:p>
          <a:p>
            <a:pPr marL="45720" indent="0">
              <a:buNone/>
            </a:pPr>
            <a:endParaRPr lang="en-US" dirty="0"/>
          </a:p>
        </p:txBody>
      </p:sp>
      <p:pic>
        <p:nvPicPr>
          <p:cNvPr id="6" name="Picture 5" descr="Text&#10;&#10;Description automatically generated">
            <a:extLst>
              <a:ext uri="{FF2B5EF4-FFF2-40B4-BE49-F238E27FC236}">
                <a16:creationId xmlns:a16="http://schemas.microsoft.com/office/drawing/2014/main" id="{21014D64-FDC0-A549-8E8C-D0A0863F3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751074"/>
            <a:ext cx="6705600" cy="3111500"/>
          </a:xfrm>
          <a:prstGeom prst="rect">
            <a:avLst/>
          </a:prstGeom>
        </p:spPr>
      </p:pic>
    </p:spTree>
    <p:extLst>
      <p:ext uri="{BB962C8B-B14F-4D97-AF65-F5344CB8AC3E}">
        <p14:creationId xmlns:p14="http://schemas.microsoft.com/office/powerpoint/2010/main" val="2151429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Diagnostics</a:t>
            </a:r>
          </a:p>
        </p:txBody>
      </p:sp>
      <p:sp>
        <p:nvSpPr>
          <p:cNvPr id="3" name="Content Placeholder 2"/>
          <p:cNvSpPr>
            <a:spLocks noGrp="1"/>
          </p:cNvSpPr>
          <p:nvPr>
            <p:ph sz="half" idx="1"/>
          </p:nvPr>
        </p:nvSpPr>
        <p:spPr>
          <a:xfrm>
            <a:off x="1524000" y="1714500"/>
            <a:ext cx="9144000" cy="4462272"/>
          </a:xfrm>
        </p:spPr>
        <p:txBody>
          <a:bodyPr/>
          <a:lstStyle/>
          <a:p>
            <a:r>
              <a:rPr lang="en-US" dirty="0"/>
              <a:t>BF tests indicate non-constant variance for several predictors.</a:t>
            </a:r>
          </a:p>
          <a:p>
            <a:r>
              <a:rPr lang="en-US" dirty="0"/>
              <a:t>Shapiro test (p = 0) indicates non-normality of residuals.</a:t>
            </a:r>
          </a:p>
          <a:p>
            <a:r>
              <a:rPr lang="en-US" dirty="0"/>
              <a:t>5 clear influential points by evaluating Cook’s distances.</a:t>
            </a:r>
            <a:br>
              <a:rPr lang="en-US" dirty="0"/>
            </a:b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265FBDFF-DF6F-BE4E-933C-3A4203C80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907" y="3429000"/>
            <a:ext cx="2956186" cy="2855976"/>
          </a:xfrm>
          <a:prstGeom prst="rect">
            <a:avLst/>
          </a:prstGeom>
        </p:spPr>
      </p:pic>
      <p:pic>
        <p:nvPicPr>
          <p:cNvPr id="7" name="Picture 6" descr="Chart&#10;&#10;Description automatically generated">
            <a:extLst>
              <a:ext uri="{FF2B5EF4-FFF2-40B4-BE49-F238E27FC236}">
                <a16:creationId xmlns:a16="http://schemas.microsoft.com/office/drawing/2014/main" id="{18ECD0C1-4D2B-DC47-9240-F8660BA44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437" y="3429000"/>
            <a:ext cx="2855976" cy="285597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D8298C22-797E-9D44-9724-EB3190541F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0587" y="3429000"/>
            <a:ext cx="3255953" cy="2855976"/>
          </a:xfrm>
          <a:prstGeom prst="rect">
            <a:avLst/>
          </a:prstGeom>
        </p:spPr>
      </p:pic>
    </p:spTree>
    <p:extLst>
      <p:ext uri="{BB962C8B-B14F-4D97-AF65-F5344CB8AC3E}">
        <p14:creationId xmlns:p14="http://schemas.microsoft.com/office/powerpoint/2010/main" val="209076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OLS w/ Y transformed</a:t>
            </a:r>
          </a:p>
        </p:txBody>
      </p:sp>
      <p:sp>
        <p:nvSpPr>
          <p:cNvPr id="3" name="Content Placeholder 2"/>
          <p:cNvSpPr>
            <a:spLocks noGrp="1"/>
          </p:cNvSpPr>
          <p:nvPr>
            <p:ph sz="half" idx="1"/>
          </p:nvPr>
        </p:nvSpPr>
        <p:spPr>
          <a:xfrm>
            <a:off x="1524000" y="1714500"/>
            <a:ext cx="9144000" cy="4462272"/>
          </a:xfrm>
        </p:spPr>
        <p:txBody>
          <a:bodyPr/>
          <a:lstStyle/>
          <a:p>
            <a:r>
              <a:rPr lang="en-US" dirty="0"/>
              <a:t>Model with Y transformed (using </a:t>
            </a:r>
            <a:r>
              <a:rPr lang="en-US" dirty="0" err="1"/>
              <a:t>Boxcox</a:t>
            </a:r>
            <a:r>
              <a:rPr lang="en-US" dirty="0"/>
              <a:t> method) to correct non-constant variance and non-normality of residuals.</a:t>
            </a:r>
          </a:p>
          <a:p>
            <a:r>
              <a:rPr lang="en-US" dirty="0"/>
              <a:t>AV plots suggest all predictors add value to model.</a:t>
            </a:r>
          </a:p>
          <a:p>
            <a:endParaRPr lang="en-US" dirty="0"/>
          </a:p>
          <a:p>
            <a:endParaRPr lang="en-US" dirty="0"/>
          </a:p>
          <a:p>
            <a:pPr marL="45720" indent="0">
              <a:buNone/>
            </a:pPr>
            <a:endParaRPr lang="en-US" dirty="0"/>
          </a:p>
        </p:txBody>
      </p:sp>
      <p:pic>
        <p:nvPicPr>
          <p:cNvPr id="5" name="Picture 4" descr="Text&#10;&#10;Description automatically generated">
            <a:extLst>
              <a:ext uri="{FF2B5EF4-FFF2-40B4-BE49-F238E27FC236}">
                <a16:creationId xmlns:a16="http://schemas.microsoft.com/office/drawing/2014/main" id="{93DD154A-916A-BC49-9147-2FB4ED9C9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62" y="2989072"/>
            <a:ext cx="6718300" cy="3187700"/>
          </a:xfrm>
          <a:prstGeom prst="rect">
            <a:avLst/>
          </a:prstGeom>
        </p:spPr>
      </p:pic>
      <p:pic>
        <p:nvPicPr>
          <p:cNvPr id="8" name="Picture 7" descr="Chart, scatter chart&#10;&#10;Description automatically generated">
            <a:extLst>
              <a:ext uri="{FF2B5EF4-FFF2-40B4-BE49-F238E27FC236}">
                <a16:creationId xmlns:a16="http://schemas.microsoft.com/office/drawing/2014/main" id="{051A9294-E944-8847-B30A-222E07E1D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3666" y="3094101"/>
            <a:ext cx="2993191" cy="2977642"/>
          </a:xfrm>
          <a:prstGeom prst="rect">
            <a:avLst/>
          </a:prstGeom>
        </p:spPr>
      </p:pic>
    </p:spTree>
    <p:extLst>
      <p:ext uri="{BB962C8B-B14F-4D97-AF65-F5344CB8AC3E}">
        <p14:creationId xmlns:p14="http://schemas.microsoft.com/office/powerpoint/2010/main" val="1815252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WLS Regression</a:t>
            </a:r>
          </a:p>
        </p:txBody>
      </p:sp>
      <p:sp>
        <p:nvSpPr>
          <p:cNvPr id="3" name="Content Placeholder 2"/>
          <p:cNvSpPr>
            <a:spLocks noGrp="1"/>
          </p:cNvSpPr>
          <p:nvPr>
            <p:ph sz="half" idx="1"/>
          </p:nvPr>
        </p:nvSpPr>
        <p:spPr>
          <a:xfrm>
            <a:off x="1524000" y="1714500"/>
            <a:ext cx="9144000" cy="4462272"/>
          </a:xfrm>
        </p:spPr>
        <p:txBody>
          <a:bodyPr/>
          <a:lstStyle/>
          <a:p>
            <a:r>
              <a:rPr lang="en-US" dirty="0"/>
              <a:t>WLS regression model to correct non-constant variance and non-normality of residuals.</a:t>
            </a:r>
          </a:p>
          <a:p>
            <a:endParaRPr lang="en-US" dirty="0"/>
          </a:p>
          <a:p>
            <a:endParaRPr lang="en-US" dirty="0"/>
          </a:p>
          <a:p>
            <a:pPr marL="45720" indent="0">
              <a:buNone/>
            </a:pPr>
            <a:endParaRPr lang="en-US" dirty="0"/>
          </a:p>
        </p:txBody>
      </p:sp>
      <p:pic>
        <p:nvPicPr>
          <p:cNvPr id="6" name="Picture 5" descr="Text&#10;&#10;Description automatically generated">
            <a:extLst>
              <a:ext uri="{FF2B5EF4-FFF2-40B4-BE49-F238E27FC236}">
                <a16:creationId xmlns:a16="http://schemas.microsoft.com/office/drawing/2014/main" id="{59E86962-AAA4-F241-9185-F2C9C4BD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50" y="2627630"/>
            <a:ext cx="6642100" cy="3187700"/>
          </a:xfrm>
          <a:prstGeom prst="rect">
            <a:avLst/>
          </a:prstGeom>
        </p:spPr>
      </p:pic>
    </p:spTree>
    <p:extLst>
      <p:ext uri="{BB962C8B-B14F-4D97-AF65-F5344CB8AC3E}">
        <p14:creationId xmlns:p14="http://schemas.microsoft.com/office/powerpoint/2010/main" val="840054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sz="half" idx="1"/>
          </p:nvPr>
        </p:nvSpPr>
        <p:spPr>
          <a:xfrm>
            <a:off x="1524000" y="1714500"/>
            <a:ext cx="9144000" cy="4462272"/>
          </a:xfrm>
        </p:spPr>
        <p:txBody>
          <a:bodyPr/>
          <a:lstStyle/>
          <a:p>
            <a:r>
              <a:rPr lang="en-US" dirty="0"/>
              <a:t>5-Fold CV </a:t>
            </a:r>
            <a:br>
              <a:rPr lang="en-US" dirty="0"/>
            </a:br>
            <a:br>
              <a:rPr lang="en-US" dirty="0"/>
            </a:br>
            <a:endParaRPr lang="en-US" dirty="0"/>
          </a:p>
        </p:txBody>
      </p:sp>
      <p:pic>
        <p:nvPicPr>
          <p:cNvPr id="5" name="Picture 4" descr="Table&#10;&#10;Description automatically generated">
            <a:extLst>
              <a:ext uri="{FF2B5EF4-FFF2-40B4-BE49-F238E27FC236}">
                <a16:creationId xmlns:a16="http://schemas.microsoft.com/office/drawing/2014/main" id="{17737D85-F851-DD4F-9DE0-F80A381B9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9050" y="2676652"/>
            <a:ext cx="7073900" cy="2260600"/>
          </a:xfrm>
          <a:prstGeom prst="rect">
            <a:avLst/>
          </a:prstGeom>
        </p:spPr>
      </p:pic>
    </p:spTree>
    <p:extLst>
      <p:ext uri="{BB962C8B-B14F-4D97-AF65-F5344CB8AC3E}">
        <p14:creationId xmlns:p14="http://schemas.microsoft.com/office/powerpoint/2010/main" val="1551582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a:xfrm>
                <a:off x="1524000" y="1714500"/>
                <a:ext cx="9144000" cy="4462272"/>
              </a:xfrm>
            </p:spPr>
            <p:txBody>
              <a:bodyPr>
                <a:normAutofit lnSpcReduction="10000"/>
              </a:bodyPr>
              <a:lstStyle/>
              <a:p>
                <a:r>
                  <a:rPr lang="en-US" dirty="0"/>
                  <a:t>Final Model: OLS</a:t>
                </a:r>
                <a:br>
                  <a:rPr lang="en-US" dirty="0"/>
                </a:br>
                <a:br>
                  <a:rPr lang="en-US" dirty="0"/>
                </a:br>
                <a14:m>
                  <m:oMath xmlns:m="http://schemas.openxmlformats.org/officeDocument/2006/math">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𝐶𝑎𝑙𝑜𝑟𝑖𝑒𝑠</m:t>
                        </m:r>
                      </m:e>
                    </m:acc>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0</m:t>
                        </m:r>
                      </m:sub>
                    </m:sSub>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r>
                      <a:rPr lang="en-US" i="1" dirty="0" err="1" smtClean="0">
                        <a:latin typeface="Cambria Math" panose="02040503050406030204" pitchFamily="18" charset="0"/>
                      </a:rPr>
                      <m:t>𝐶𝑎𝑟𝑏𝑠</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2</m:t>
                        </m:r>
                      </m:sub>
                    </m:sSub>
                    <m:r>
                      <a:rPr lang="en-US" i="1" dirty="0" smtClean="0">
                        <a:latin typeface="Cambria Math" panose="02040503050406030204" pitchFamily="18" charset="0"/>
                      </a:rPr>
                      <m:t>∗</m:t>
                    </m:r>
                    <m:r>
                      <a:rPr lang="en-US" i="1" dirty="0" err="1" smtClean="0">
                        <a:latin typeface="Cambria Math" panose="02040503050406030204" pitchFamily="18" charset="0"/>
                      </a:rPr>
                      <m:t>𝐹𝑎𝑡</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3</m:t>
                        </m:r>
                      </m:sub>
                    </m:sSub>
                    <m:r>
                      <a:rPr lang="en-US" i="1" dirty="0" smtClean="0">
                        <a:latin typeface="Cambria Math" panose="02040503050406030204" pitchFamily="18" charset="0"/>
                      </a:rPr>
                      <m:t>∗</m:t>
                    </m:r>
                    <m:r>
                      <a:rPr lang="en-US" i="1" dirty="0" err="1" smtClean="0">
                        <a:latin typeface="Cambria Math" panose="02040503050406030204" pitchFamily="18" charset="0"/>
                      </a:rPr>
                      <m:t>𝑃𝑟𝑜𝑡𝑒𝑖𝑛</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4</m:t>
                        </m:r>
                      </m:sub>
                    </m:sSub>
                    <m:r>
                      <a:rPr lang="en-US" i="1" dirty="0" smtClean="0">
                        <a:latin typeface="Cambria Math" panose="02040503050406030204" pitchFamily="18" charset="0"/>
                      </a:rPr>
                      <m:t>∗</m:t>
                    </m:r>
                    <m:r>
                      <a:rPr lang="en-US" i="1" dirty="0" err="1" smtClean="0">
                        <a:latin typeface="Cambria Math" panose="02040503050406030204" pitchFamily="18" charset="0"/>
                      </a:rPr>
                      <m:t>𝐶𝑎𝑟𝑏𝑠</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𝐹𝑎𝑡</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5</m:t>
                        </m:r>
                      </m:sub>
                    </m:sSub>
                    <m:r>
                      <a:rPr lang="en-US" i="1" dirty="0" smtClean="0">
                        <a:latin typeface="Cambria Math" panose="02040503050406030204" pitchFamily="18" charset="0"/>
                      </a:rPr>
                      <m:t>∗</m:t>
                    </m:r>
                    <m:r>
                      <a:rPr lang="en-US" i="1" dirty="0" err="1" smtClean="0">
                        <a:latin typeface="Cambria Math" panose="02040503050406030204" pitchFamily="18" charset="0"/>
                      </a:rPr>
                      <m:t>𝐶𝑎𝑟𝑏𝑠</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𝑃𝑟𝑜𝑡𝑒𝑖𝑛</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6</m:t>
                        </m:r>
                      </m:sub>
                    </m:sSub>
                    <m:r>
                      <a:rPr lang="en-US" i="1" dirty="0" smtClean="0">
                        <a:latin typeface="Cambria Math" panose="02040503050406030204" pitchFamily="18" charset="0"/>
                      </a:rPr>
                      <m:t>∗</m:t>
                    </m:r>
                    <m:r>
                      <a:rPr lang="en-US" i="1" dirty="0" err="1" smtClean="0">
                        <a:latin typeface="Cambria Math" panose="02040503050406030204" pitchFamily="18" charset="0"/>
                      </a:rPr>
                      <m:t>𝐹𝑎𝑡</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𝑃𝑟𝑜𝑡𝑒𝑖𝑛</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𝛽</m:t>
                        </m:r>
                      </m:e>
                      <m:sub>
                        <m:r>
                          <a:rPr lang="en-US" i="1" dirty="0" smtClean="0">
                            <a:latin typeface="Cambria Math" panose="02040503050406030204" pitchFamily="18" charset="0"/>
                          </a:rPr>
                          <m:t>7</m:t>
                        </m:r>
                      </m:sub>
                    </m:sSub>
                    <m:r>
                      <a:rPr lang="en-US" i="1" dirty="0" smtClean="0">
                        <a:latin typeface="Cambria Math" panose="02040503050406030204" pitchFamily="18" charset="0"/>
                      </a:rPr>
                      <m:t>∗</m:t>
                    </m:r>
                    <m:r>
                      <a:rPr lang="en-US" i="1" dirty="0" err="1" smtClean="0">
                        <a:latin typeface="Cambria Math" panose="02040503050406030204" pitchFamily="18" charset="0"/>
                      </a:rPr>
                      <m:t>𝐶𝑎𝑟𝑏𝑠</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𝐹𝑎𝑡</m:t>
                    </m:r>
                    <m:r>
                      <a:rPr lang="en-US" i="1" dirty="0" err="1" smtClean="0">
                        <a:latin typeface="Cambria Math" panose="02040503050406030204" pitchFamily="18" charset="0"/>
                      </a:rPr>
                      <m:t>.</m:t>
                    </m:r>
                    <m:r>
                      <a:rPr lang="en-US" i="1" dirty="0" err="1" smtClean="0">
                        <a:latin typeface="Cambria Math" panose="02040503050406030204" pitchFamily="18" charset="0"/>
                      </a:rPr>
                      <m:t>𝑔</m:t>
                    </m:r>
                    <m:r>
                      <a:rPr lang="en-US" i="1" dirty="0" smtClean="0">
                        <a:latin typeface="Cambria Math" panose="02040503050406030204" pitchFamily="18" charset="0"/>
                      </a:rPr>
                      <m:t>∗</m:t>
                    </m:r>
                    <m:r>
                      <a:rPr lang="en-US" i="1" dirty="0" err="1" smtClean="0">
                        <a:latin typeface="Cambria Math" panose="02040503050406030204" pitchFamily="18" charset="0"/>
                      </a:rPr>
                      <m:t>𝑃𝑟𝑜𝑡𝑒𝑖𝑛</m:t>
                    </m:r>
                    <m:r>
                      <a:rPr lang="en-US" i="1" dirty="0" err="1" smtClean="0">
                        <a:latin typeface="Cambria Math" panose="02040503050406030204" pitchFamily="18" charset="0"/>
                      </a:rPr>
                      <m:t>.</m:t>
                    </m:r>
                    <m:r>
                      <a:rPr lang="en-US" i="1" dirty="0" err="1" smtClean="0">
                        <a:latin typeface="Cambria Math" panose="02040503050406030204" pitchFamily="18" charset="0"/>
                      </a:rPr>
                      <m:t>𝑔</m:t>
                    </m:r>
                  </m:oMath>
                </a14:m>
                <a:endParaRPr lang="en-US" dirty="0"/>
              </a:p>
              <a:p>
                <a:pPr marL="45720" indent="0">
                  <a:buNone/>
                </a:pPr>
                <a:endParaRPr lang="en-US" dirty="0"/>
              </a:p>
              <a:p>
                <a:endParaRPr lang="en-US" dirty="0"/>
              </a:p>
              <a:p>
                <a:pPr marL="45720" indent="0">
                  <a:buNone/>
                </a:pPr>
                <a:br>
                  <a:rPr lang="en-US" dirty="0"/>
                </a:br>
                <a:br>
                  <a:rPr lang="en-US" dirty="0"/>
                </a:br>
                <a:br>
                  <a:rPr lang="en-US" dirty="0"/>
                </a:br>
                <a:br>
                  <a:rPr lang="en-US" dirty="0"/>
                </a:br>
                <a:br>
                  <a:rPr lang="en-US" dirty="0"/>
                </a:b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xfrm>
                <a:off x="1524000" y="1714500"/>
                <a:ext cx="9144000" cy="4462272"/>
              </a:xfrm>
              <a:blipFill>
                <a:blip r:embed="rId3"/>
                <a:stretch>
                  <a:fillRect l="-139" t="-198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269854-E736-444C-8780-34A232E82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352" y="4624324"/>
            <a:ext cx="8140700" cy="825500"/>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C147FD09-36A0-2348-AE21-D66A7355F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1782" y="4586224"/>
            <a:ext cx="1765300" cy="901700"/>
          </a:xfrm>
          <a:prstGeom prst="rect">
            <a:avLst/>
          </a:prstGeom>
        </p:spPr>
      </p:pic>
    </p:spTree>
    <p:extLst>
      <p:ext uri="{BB962C8B-B14F-4D97-AF65-F5344CB8AC3E}">
        <p14:creationId xmlns:p14="http://schemas.microsoft.com/office/powerpoint/2010/main" val="378654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 AND NUTRITION HAVE ALWAYS BEEN A LARGE COMPONENT IN MY LIFE.</a:t>
            </a:r>
          </a:p>
        </p:txBody>
      </p:sp>
      <p:pic>
        <p:nvPicPr>
          <p:cNvPr id="2050" name="Picture 2" descr="Robo-umps are coming to Major League Baseball, and the game will never be  the same">
            <a:extLst>
              <a:ext uri="{FF2B5EF4-FFF2-40B4-BE49-F238E27FC236}">
                <a16:creationId xmlns:a16="http://schemas.microsoft.com/office/drawing/2014/main" id="{A3DD2BD7-11A1-C049-81A9-0B1AAF038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31" y="2041806"/>
            <a:ext cx="5673278" cy="31912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wimming | sport and recreation | Britannica">
            <a:extLst>
              <a:ext uri="{FF2B5EF4-FFF2-40B4-BE49-F238E27FC236}">
                <a16:creationId xmlns:a16="http://schemas.microsoft.com/office/drawing/2014/main" id="{D4973806-B476-7C4F-8FB7-3CFE8456F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657" y="2041806"/>
            <a:ext cx="5315712" cy="31912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antasy Basketball - Leagues, Rankings, News, Picks &amp; More - ESPN">
            <a:extLst>
              <a:ext uri="{FF2B5EF4-FFF2-40B4-BE49-F238E27FC236}">
                <a16:creationId xmlns:a16="http://schemas.microsoft.com/office/drawing/2014/main" id="{E1AF0A7E-0187-514C-BB20-3DE579554C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1269" y="1949737"/>
            <a:ext cx="5843114" cy="33540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Get Better at Hiking Before You Hit the Trail">
            <a:extLst>
              <a:ext uri="{FF2B5EF4-FFF2-40B4-BE49-F238E27FC236}">
                <a16:creationId xmlns:a16="http://schemas.microsoft.com/office/drawing/2014/main" id="{69ECDF82-00BD-504B-98E4-42483416AB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17" y="1960395"/>
            <a:ext cx="5977960" cy="33540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ai Chicken Lunch Bowls (Meal Prep) | Sweet Peas &amp; Saffron">
            <a:extLst>
              <a:ext uri="{FF2B5EF4-FFF2-40B4-BE49-F238E27FC236}">
                <a16:creationId xmlns:a16="http://schemas.microsoft.com/office/drawing/2014/main" id="{63BE77C9-2132-2A44-A47F-DAC4B2F01E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7076" y="1624975"/>
            <a:ext cx="3088385" cy="4632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4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checkerboard(across)">
                                      <p:cBhvr>
                                        <p:cTn id="7" dur="500"/>
                                        <p:tgtEl>
                                          <p:spTgt spid="2056"/>
                                        </p:tgtEl>
                                      </p:cBhvr>
                                    </p:animEffect>
                                  </p:childTnLst>
                                </p:cTn>
                              </p:par>
                              <p:par>
                                <p:cTn id="8" presetID="5" presetClass="entr" presetSubtype="1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checkerboard(across)">
                                      <p:cBhvr>
                                        <p:cTn id="10" dur="500"/>
                                        <p:tgtEl>
                                          <p:spTgt spid="205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2056"/>
                                        </p:tgtEl>
                                      </p:cBhvr>
                                    </p:animEffect>
                                    <p:set>
                                      <p:cBhvr>
                                        <p:cTn id="15" dur="1" fill="hold">
                                          <p:stCondLst>
                                            <p:cond delay="499"/>
                                          </p:stCondLst>
                                        </p:cTn>
                                        <p:tgtEl>
                                          <p:spTgt spid="2056"/>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2054"/>
                                        </p:tgtEl>
                                      </p:cBhvr>
                                    </p:animEffect>
                                    <p:set>
                                      <p:cBhvr>
                                        <p:cTn id="18" dur="1" fill="hold">
                                          <p:stCondLst>
                                            <p:cond delay="499"/>
                                          </p:stCondLst>
                                        </p:cTn>
                                        <p:tgtEl>
                                          <p:spTgt spid="2054"/>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500"/>
                                        <p:tgtEl>
                                          <p:spTgt spid="2050"/>
                                        </p:tgtEl>
                                      </p:cBhvr>
                                    </p:animEffect>
                                    <p:set>
                                      <p:cBhvr>
                                        <p:cTn id="21" dur="1" fill="hold">
                                          <p:stCondLst>
                                            <p:cond delay="499"/>
                                          </p:stCondLst>
                                        </p:cTn>
                                        <p:tgtEl>
                                          <p:spTgt spid="2050"/>
                                        </p:tgtEl>
                                        <p:attrNameLst>
                                          <p:attrName>style.visibility</p:attrName>
                                        </p:attrNameLst>
                                      </p:cBhvr>
                                      <p:to>
                                        <p:strVal val="hidden"/>
                                      </p:to>
                                    </p:set>
                                  </p:childTnLst>
                                </p:cTn>
                              </p:par>
                              <p:par>
                                <p:cTn id="22" presetID="5" presetClass="exit" presetSubtype="10" fill="hold" nodeType="withEffect">
                                  <p:stCondLst>
                                    <p:cond delay="0"/>
                                  </p:stCondLst>
                                  <p:childTnLst>
                                    <p:animEffect transition="out" filter="checkerboard(across)">
                                      <p:cBhvr>
                                        <p:cTn id="23" dur="500"/>
                                        <p:tgtEl>
                                          <p:spTgt spid="2052"/>
                                        </p:tgtEl>
                                      </p:cBhvr>
                                    </p:animEffect>
                                    <p:set>
                                      <p:cBhvr>
                                        <p:cTn id="24" dur="1" fill="hold">
                                          <p:stCondLst>
                                            <p:cond delay="499"/>
                                          </p:stCondLst>
                                        </p:cTn>
                                        <p:tgtEl>
                                          <p:spTgt spid="2052"/>
                                        </p:tgtEl>
                                        <p:attrNameLst>
                                          <p:attrName>style.visibility</p:attrName>
                                        </p:attrNameLst>
                                      </p:cBhvr>
                                      <p:to>
                                        <p:strVal val="hidden"/>
                                      </p:to>
                                    </p:set>
                                  </p:childTnLst>
                                </p:cTn>
                              </p:par>
                              <p:par>
                                <p:cTn id="25" presetID="2" presetClass="entr" presetSubtype="4" fill="hold" nodeType="withEffect">
                                  <p:stCondLst>
                                    <p:cond delay="0"/>
                                  </p:stCondLst>
                                  <p:childTnLst>
                                    <p:set>
                                      <p:cBhvr>
                                        <p:cTn id="26" dur="1" fill="hold">
                                          <p:stCondLst>
                                            <p:cond delay="0"/>
                                          </p:stCondLst>
                                        </p:cTn>
                                        <p:tgtEl>
                                          <p:spTgt spid="2058"/>
                                        </p:tgtEl>
                                        <p:attrNameLst>
                                          <p:attrName>style.visibility</p:attrName>
                                        </p:attrNameLst>
                                      </p:cBhvr>
                                      <p:to>
                                        <p:strVal val="visible"/>
                                      </p:to>
                                    </p:set>
                                    <p:anim calcmode="lin" valueType="num">
                                      <p:cBhvr additive="base">
                                        <p:cTn id="27" dur="500" fill="hold"/>
                                        <p:tgtEl>
                                          <p:spTgt spid="2058"/>
                                        </p:tgtEl>
                                        <p:attrNameLst>
                                          <p:attrName>ppt_x</p:attrName>
                                        </p:attrNameLst>
                                      </p:cBhvr>
                                      <p:tavLst>
                                        <p:tav tm="0">
                                          <p:val>
                                            <p:strVal val="#ppt_x"/>
                                          </p:val>
                                        </p:tav>
                                        <p:tav tm="100000">
                                          <p:val>
                                            <p:strVal val="#ppt_x"/>
                                          </p:val>
                                        </p:tav>
                                      </p:tavLst>
                                    </p:anim>
                                    <p:anim calcmode="lin" valueType="num">
                                      <p:cBhvr additive="base">
                                        <p:cTn id="28"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1524000" y="1714500"/>
            <a:ext cx="9144000" cy="4462272"/>
          </a:xfrm>
        </p:spPr>
        <p:txBody>
          <a:bodyPr/>
          <a:lstStyle/>
          <a:p>
            <a:r>
              <a:rPr lang="en-US" dirty="0"/>
              <a:t>Doesn’t make a difference to track macros vs. calories.</a:t>
            </a:r>
          </a:p>
          <a:p>
            <a:r>
              <a:rPr lang="en-US" dirty="0"/>
              <a:t>Nutrition labels vary depending on the source. Some claim 100g of strawberries has 33 calories, while others claim it may have 40. These discrepancies can make model evaluation difficult and unrealizable.</a:t>
            </a:r>
          </a:p>
          <a:p>
            <a:pPr marL="45720" indent="0">
              <a:buNone/>
            </a:pP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2484784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1854294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42" name="Picture 41" descr="Chart, histogram&#10;&#10;Description automatically generated">
            <a:extLst>
              <a:ext uri="{FF2B5EF4-FFF2-40B4-BE49-F238E27FC236}">
                <a16:creationId xmlns:a16="http://schemas.microsoft.com/office/drawing/2014/main" id="{B678FCD0-4AF6-1C41-AAD7-C35C5E0B5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40" y="1505712"/>
            <a:ext cx="4048760" cy="2429256"/>
          </a:xfrm>
          <a:prstGeom prst="rect">
            <a:avLst/>
          </a:prstGeom>
        </p:spPr>
      </p:pic>
      <p:pic>
        <p:nvPicPr>
          <p:cNvPr id="48" name="Picture 47" descr="Chart, histogram&#10;&#10;Description automatically generated">
            <a:extLst>
              <a:ext uri="{FF2B5EF4-FFF2-40B4-BE49-F238E27FC236}">
                <a16:creationId xmlns:a16="http://schemas.microsoft.com/office/drawing/2014/main" id="{A4F556D5-7721-F443-87BA-B5ACBAAD8A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32" y="1505712"/>
            <a:ext cx="4048760" cy="2429256"/>
          </a:xfrm>
          <a:prstGeom prst="rect">
            <a:avLst/>
          </a:prstGeom>
        </p:spPr>
      </p:pic>
      <p:pic>
        <p:nvPicPr>
          <p:cNvPr id="9" name="Picture 8" descr="Chart, histogram&#10;&#10;Description automatically generated">
            <a:extLst>
              <a:ext uri="{FF2B5EF4-FFF2-40B4-BE49-F238E27FC236}">
                <a16:creationId xmlns:a16="http://schemas.microsoft.com/office/drawing/2014/main" id="{26228F9A-A58F-1140-8DEF-F5C97E1B9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9240" y="3934968"/>
            <a:ext cx="4048760" cy="2429256"/>
          </a:xfrm>
          <a:prstGeom prst="rect">
            <a:avLst/>
          </a:prstGeom>
        </p:spPr>
      </p:pic>
      <p:pic>
        <p:nvPicPr>
          <p:cNvPr id="10" name="Picture 9" descr="Chart, histogram&#10;&#10;Description automatically generated">
            <a:extLst>
              <a:ext uri="{FF2B5EF4-FFF2-40B4-BE49-F238E27FC236}">
                <a16:creationId xmlns:a16="http://schemas.microsoft.com/office/drawing/2014/main" id="{18D3166C-11F7-2B45-BBAD-21C25F9A3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032" y="4072128"/>
            <a:ext cx="4048760" cy="2429256"/>
          </a:xfrm>
          <a:prstGeom prst="rect">
            <a:avLst/>
          </a:prstGeom>
        </p:spPr>
      </p:pic>
    </p:spTree>
    <p:extLst>
      <p:ext uri="{BB962C8B-B14F-4D97-AF65-F5344CB8AC3E}">
        <p14:creationId xmlns:p14="http://schemas.microsoft.com/office/powerpoint/2010/main" val="2987953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32" name="Picture 31" descr="Chart, histogram&#10;&#10;Description automatically generated">
            <a:extLst>
              <a:ext uri="{FF2B5EF4-FFF2-40B4-BE49-F238E27FC236}">
                <a16:creationId xmlns:a16="http://schemas.microsoft.com/office/drawing/2014/main" id="{60FC1A85-3AAC-DB48-85F0-6BF77C114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97" y="2057400"/>
            <a:ext cx="4572000" cy="2743200"/>
          </a:xfrm>
          <a:prstGeom prst="rect">
            <a:avLst/>
          </a:prstGeom>
        </p:spPr>
      </p:pic>
      <p:pic>
        <p:nvPicPr>
          <p:cNvPr id="36" name="Picture 35" descr="Chart, histogram&#10;&#10;Description automatically generated">
            <a:extLst>
              <a:ext uri="{FF2B5EF4-FFF2-40B4-BE49-F238E27FC236}">
                <a16:creationId xmlns:a16="http://schemas.microsoft.com/office/drawing/2014/main" id="{F3FE6934-89CF-D84C-8F29-76352626AC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504" y="3657600"/>
            <a:ext cx="4572000" cy="2743200"/>
          </a:xfrm>
          <a:prstGeom prst="rect">
            <a:avLst/>
          </a:prstGeom>
        </p:spPr>
      </p:pic>
      <p:pic>
        <p:nvPicPr>
          <p:cNvPr id="38" name="Picture 37" descr="Chart, histogram&#10;&#10;Description automatically generated">
            <a:extLst>
              <a:ext uri="{FF2B5EF4-FFF2-40B4-BE49-F238E27FC236}">
                <a16:creationId xmlns:a16="http://schemas.microsoft.com/office/drawing/2014/main" id="{DD0BC3AA-227F-294E-A9D3-EE756A58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504" y="786384"/>
            <a:ext cx="4572000" cy="2743200"/>
          </a:xfrm>
          <a:prstGeom prst="rect">
            <a:avLst/>
          </a:prstGeom>
        </p:spPr>
      </p:pic>
    </p:spTree>
    <p:extLst>
      <p:ext uri="{BB962C8B-B14F-4D97-AF65-F5344CB8AC3E}">
        <p14:creationId xmlns:p14="http://schemas.microsoft.com/office/powerpoint/2010/main" val="3538472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24" name="Picture 23" descr="Chart, histogram&#10;&#10;Description automatically generated">
            <a:extLst>
              <a:ext uri="{FF2B5EF4-FFF2-40B4-BE49-F238E27FC236}">
                <a16:creationId xmlns:a16="http://schemas.microsoft.com/office/drawing/2014/main" id="{1A49138E-BFDE-2B45-8EEE-3EF84A060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048" y="777240"/>
            <a:ext cx="4572000" cy="2743200"/>
          </a:xfrm>
          <a:prstGeom prst="rect">
            <a:avLst/>
          </a:prstGeom>
        </p:spPr>
      </p:pic>
      <p:pic>
        <p:nvPicPr>
          <p:cNvPr id="26" name="Picture 25" descr="Chart, histogram&#10;&#10;Description automatically generated">
            <a:extLst>
              <a:ext uri="{FF2B5EF4-FFF2-40B4-BE49-F238E27FC236}">
                <a16:creationId xmlns:a16="http://schemas.microsoft.com/office/drawing/2014/main" id="{999950BB-2AB5-E946-92FB-0E437FFC6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44" y="2057400"/>
            <a:ext cx="4572000" cy="2743200"/>
          </a:xfrm>
          <a:prstGeom prst="rect">
            <a:avLst/>
          </a:prstGeom>
        </p:spPr>
      </p:pic>
      <p:pic>
        <p:nvPicPr>
          <p:cNvPr id="32" name="Picture 31" descr="Chart, histogram&#10;&#10;Description automatically generated">
            <a:extLst>
              <a:ext uri="{FF2B5EF4-FFF2-40B4-BE49-F238E27FC236}">
                <a16:creationId xmlns:a16="http://schemas.microsoft.com/office/drawing/2014/main" id="{60FC1A85-3AAC-DB48-85F0-6BF77C114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048" y="3520440"/>
            <a:ext cx="4572000" cy="2743200"/>
          </a:xfrm>
          <a:prstGeom prst="rect">
            <a:avLst/>
          </a:prstGeom>
        </p:spPr>
      </p:pic>
    </p:spTree>
    <p:extLst>
      <p:ext uri="{BB962C8B-B14F-4D97-AF65-F5344CB8AC3E}">
        <p14:creationId xmlns:p14="http://schemas.microsoft.com/office/powerpoint/2010/main" val="4239002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22" name="Picture 21" descr="Chart, histogram&#10;&#10;Description automatically generated">
            <a:extLst>
              <a:ext uri="{FF2B5EF4-FFF2-40B4-BE49-F238E27FC236}">
                <a16:creationId xmlns:a16="http://schemas.microsoft.com/office/drawing/2014/main" id="{B540A55E-9AD7-564C-9664-E251C760C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2248" y="2057400"/>
            <a:ext cx="4572000" cy="2743200"/>
          </a:xfrm>
          <a:prstGeom prst="rect">
            <a:avLst/>
          </a:prstGeom>
        </p:spPr>
      </p:pic>
      <p:pic>
        <p:nvPicPr>
          <p:cNvPr id="28" name="Picture 27" descr="Chart, histogram&#10;&#10;Description automatically generated">
            <a:extLst>
              <a:ext uri="{FF2B5EF4-FFF2-40B4-BE49-F238E27FC236}">
                <a16:creationId xmlns:a16="http://schemas.microsoft.com/office/drawing/2014/main" id="{E320B712-52FE-C940-A843-BBFA8378D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320" y="3520440"/>
            <a:ext cx="4572000" cy="2743200"/>
          </a:xfrm>
          <a:prstGeom prst="rect">
            <a:avLst/>
          </a:prstGeom>
        </p:spPr>
      </p:pic>
      <p:pic>
        <p:nvPicPr>
          <p:cNvPr id="30" name="Picture 29" descr="Chart, histogram&#10;&#10;Description automatically generated">
            <a:extLst>
              <a:ext uri="{FF2B5EF4-FFF2-40B4-BE49-F238E27FC236}">
                <a16:creationId xmlns:a16="http://schemas.microsoft.com/office/drawing/2014/main" id="{C9DA3CC8-70E0-8A4F-A49D-A1B5E1EDD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320" y="594360"/>
            <a:ext cx="4572000" cy="2743200"/>
          </a:xfrm>
          <a:prstGeom prst="rect">
            <a:avLst/>
          </a:prstGeom>
        </p:spPr>
      </p:pic>
    </p:spTree>
    <p:extLst>
      <p:ext uri="{BB962C8B-B14F-4D97-AF65-F5344CB8AC3E}">
        <p14:creationId xmlns:p14="http://schemas.microsoft.com/office/powerpoint/2010/main" val="647309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10" name="Picture 9" descr="Chart&#10;&#10;Description automatically generated">
            <a:extLst>
              <a:ext uri="{FF2B5EF4-FFF2-40B4-BE49-F238E27FC236}">
                <a16:creationId xmlns:a16="http://schemas.microsoft.com/office/drawing/2014/main" id="{F392BB91-95B3-F544-88CA-846D336DC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463" y="907923"/>
            <a:ext cx="4572000" cy="2743200"/>
          </a:xfrm>
          <a:prstGeom prst="rect">
            <a:avLst/>
          </a:prstGeom>
        </p:spPr>
      </p:pic>
      <p:pic>
        <p:nvPicPr>
          <p:cNvPr id="14" name="Picture 13" descr="Chart, histogram&#10;&#10;Description automatically generated">
            <a:extLst>
              <a:ext uri="{FF2B5EF4-FFF2-40B4-BE49-F238E27FC236}">
                <a16:creationId xmlns:a16="http://schemas.microsoft.com/office/drawing/2014/main" id="{A840E1CF-09A0-4549-B645-8D9CDE5C7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50" y="2279523"/>
            <a:ext cx="4572000" cy="2743200"/>
          </a:xfrm>
          <a:prstGeom prst="rect">
            <a:avLst/>
          </a:prstGeom>
        </p:spPr>
      </p:pic>
      <p:pic>
        <p:nvPicPr>
          <p:cNvPr id="20" name="Picture 19" descr="Chart, histogram&#10;&#10;Description automatically generated">
            <a:extLst>
              <a:ext uri="{FF2B5EF4-FFF2-40B4-BE49-F238E27FC236}">
                <a16:creationId xmlns:a16="http://schemas.microsoft.com/office/drawing/2014/main" id="{07653672-AD1B-3543-BF67-D3DAE724D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151" y="3657600"/>
            <a:ext cx="4572000" cy="2743200"/>
          </a:xfrm>
          <a:prstGeom prst="rect">
            <a:avLst/>
          </a:prstGeom>
        </p:spPr>
      </p:pic>
    </p:spTree>
    <p:extLst>
      <p:ext uri="{BB962C8B-B14F-4D97-AF65-F5344CB8AC3E}">
        <p14:creationId xmlns:p14="http://schemas.microsoft.com/office/powerpoint/2010/main" val="4064104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Distributions</a:t>
            </a:r>
          </a:p>
        </p:txBody>
      </p:sp>
      <p:pic>
        <p:nvPicPr>
          <p:cNvPr id="12" name="Picture 11" descr="Chart, histogram&#10;&#10;Description automatically generated">
            <a:extLst>
              <a:ext uri="{FF2B5EF4-FFF2-40B4-BE49-F238E27FC236}">
                <a16:creationId xmlns:a16="http://schemas.microsoft.com/office/drawing/2014/main" id="{ED49D355-B826-B44B-9E95-40C479793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1151" y="525780"/>
            <a:ext cx="4572000" cy="2743200"/>
          </a:xfrm>
          <a:prstGeom prst="rect">
            <a:avLst/>
          </a:prstGeom>
        </p:spPr>
      </p:pic>
      <p:pic>
        <p:nvPicPr>
          <p:cNvPr id="16" name="Picture 15" descr="Chart, histogram&#10;&#10;Description automatically generated">
            <a:extLst>
              <a:ext uri="{FF2B5EF4-FFF2-40B4-BE49-F238E27FC236}">
                <a16:creationId xmlns:a16="http://schemas.microsoft.com/office/drawing/2014/main" id="{1F70A0DB-6B42-6A4B-BDF1-587D5C99A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151" y="3429000"/>
            <a:ext cx="4572000" cy="2743200"/>
          </a:xfrm>
          <a:prstGeom prst="rect">
            <a:avLst/>
          </a:prstGeom>
        </p:spPr>
      </p:pic>
      <p:pic>
        <p:nvPicPr>
          <p:cNvPr id="18" name="Picture 17" descr="Chart, histogram&#10;&#10;Description automatically generated">
            <a:extLst>
              <a:ext uri="{FF2B5EF4-FFF2-40B4-BE49-F238E27FC236}">
                <a16:creationId xmlns:a16="http://schemas.microsoft.com/office/drawing/2014/main" id="{029FD538-7EAE-8B48-8D82-BE52E5F5D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849" y="2194560"/>
            <a:ext cx="4572000" cy="2743200"/>
          </a:xfrm>
          <a:prstGeom prst="rect">
            <a:avLst/>
          </a:prstGeom>
        </p:spPr>
      </p:pic>
    </p:spTree>
    <p:extLst>
      <p:ext uri="{BB962C8B-B14F-4D97-AF65-F5344CB8AC3E}">
        <p14:creationId xmlns:p14="http://schemas.microsoft.com/office/powerpoint/2010/main" val="3016182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Dataset</a:t>
            </a:r>
          </a:p>
        </p:txBody>
      </p:sp>
    </p:spTree>
    <p:extLst>
      <p:ext uri="{BB962C8B-B14F-4D97-AF65-F5344CB8AC3E}">
        <p14:creationId xmlns:p14="http://schemas.microsoft.com/office/powerpoint/2010/main" val="3546290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health</a:t>
            </a:r>
          </a:p>
        </p:txBody>
      </p:sp>
      <p:sp>
        <p:nvSpPr>
          <p:cNvPr id="3" name="Content Placeholder 2"/>
          <p:cNvSpPr>
            <a:spLocks noGrp="1"/>
          </p:cNvSpPr>
          <p:nvPr>
            <p:ph sz="half" idx="1"/>
          </p:nvPr>
        </p:nvSpPr>
        <p:spPr/>
        <p:txBody>
          <a:bodyPr/>
          <a:lstStyle/>
          <a:p>
            <a:r>
              <a:rPr lang="en-US" dirty="0"/>
              <a:t>Body Fat Percentage</a:t>
            </a:r>
          </a:p>
          <a:p>
            <a:r>
              <a:rPr lang="en-US" dirty="0"/>
              <a:t>Body Mass</a:t>
            </a:r>
          </a:p>
          <a:p>
            <a:r>
              <a:rPr lang="en-US" dirty="0"/>
              <a:t>BMI</a:t>
            </a:r>
          </a:p>
          <a:p>
            <a:r>
              <a:rPr lang="en-US" dirty="0"/>
              <a:t>Walking &amp; Running Distance</a:t>
            </a:r>
          </a:p>
          <a:p>
            <a:r>
              <a:rPr lang="en-US" dirty="0"/>
              <a:t>Flights Climbed</a:t>
            </a:r>
          </a:p>
          <a:p>
            <a:r>
              <a:rPr lang="en-US" dirty="0"/>
              <a:t>Lean Body Mass</a:t>
            </a:r>
          </a:p>
          <a:p>
            <a:r>
              <a:rPr lang="en-US" dirty="0"/>
              <a:t>Step Count</a:t>
            </a:r>
          </a:p>
          <a:p>
            <a:r>
              <a:rPr lang="en-US" dirty="0"/>
              <a:t>Walking Speed</a:t>
            </a:r>
          </a:p>
        </p:txBody>
      </p:sp>
      <p:pic>
        <p:nvPicPr>
          <p:cNvPr id="3074" name="Picture 2" descr="How to Use Apple Health App – Step by Step Guide - DigitalFro">
            <a:extLst>
              <a:ext uri="{FF2B5EF4-FFF2-40B4-BE49-F238E27FC236}">
                <a16:creationId xmlns:a16="http://schemas.microsoft.com/office/drawing/2014/main" id="{2296D8D2-4213-AE4E-BA96-B33381591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568" y="340614"/>
            <a:ext cx="3074088" cy="617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659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 watch</a:t>
            </a:r>
          </a:p>
        </p:txBody>
      </p:sp>
      <p:sp>
        <p:nvSpPr>
          <p:cNvPr id="3" name="Content Placeholder 2"/>
          <p:cNvSpPr>
            <a:spLocks noGrp="1"/>
          </p:cNvSpPr>
          <p:nvPr>
            <p:ph sz="half" idx="1"/>
          </p:nvPr>
        </p:nvSpPr>
        <p:spPr/>
        <p:txBody>
          <a:bodyPr/>
          <a:lstStyle/>
          <a:p>
            <a:r>
              <a:rPr lang="en-US" dirty="0"/>
              <a:t>Active Energy Burned</a:t>
            </a:r>
          </a:p>
          <a:p>
            <a:r>
              <a:rPr lang="en-US" dirty="0"/>
              <a:t>Exercise Time</a:t>
            </a:r>
          </a:p>
          <a:p>
            <a:r>
              <a:rPr lang="en-US" dirty="0"/>
              <a:t>Stand Time</a:t>
            </a:r>
          </a:p>
          <a:p>
            <a:r>
              <a:rPr lang="en-US" dirty="0"/>
              <a:t>Active Heart Rate</a:t>
            </a:r>
          </a:p>
          <a:p>
            <a:r>
              <a:rPr lang="en-US" dirty="0"/>
              <a:t>Heart Rate Variability</a:t>
            </a:r>
          </a:p>
          <a:p>
            <a:r>
              <a:rPr lang="en-US" dirty="0"/>
              <a:t>Oxygen Saturation</a:t>
            </a:r>
          </a:p>
          <a:p>
            <a:r>
              <a:rPr lang="en-US" dirty="0"/>
              <a:t>Resting Heart Rate</a:t>
            </a:r>
          </a:p>
          <a:p>
            <a:r>
              <a:rPr lang="en-US" dirty="0"/>
              <a:t>Total Energy Burned</a:t>
            </a:r>
          </a:p>
          <a:p>
            <a:endParaRPr lang="en-US" dirty="0"/>
          </a:p>
          <a:p>
            <a:endParaRPr lang="en-US" dirty="0"/>
          </a:p>
          <a:p>
            <a:endParaRPr lang="en-US" dirty="0"/>
          </a:p>
          <a:p>
            <a:endParaRPr lang="en-US" dirty="0"/>
          </a:p>
        </p:txBody>
      </p:sp>
      <p:pic>
        <p:nvPicPr>
          <p:cNvPr id="5122" name="Picture 2" descr="Use the Workout app on your Apple Watch - Apple Support">
            <a:extLst>
              <a:ext uri="{FF2B5EF4-FFF2-40B4-BE49-F238E27FC236}">
                <a16:creationId xmlns:a16="http://schemas.microsoft.com/office/drawing/2014/main" id="{5D896622-5E61-9B4D-B2DF-95922556C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220" y="740281"/>
            <a:ext cx="4820412" cy="537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513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a:t>
            </a:r>
          </a:p>
        </p:txBody>
      </p:sp>
      <p:sp>
        <p:nvSpPr>
          <p:cNvPr id="3" name="Content Placeholder 2"/>
          <p:cNvSpPr>
            <a:spLocks noGrp="1"/>
          </p:cNvSpPr>
          <p:nvPr>
            <p:ph sz="half" idx="1"/>
          </p:nvPr>
        </p:nvSpPr>
        <p:spPr/>
        <p:txBody>
          <a:bodyPr/>
          <a:lstStyle/>
          <a:p>
            <a:r>
              <a:rPr lang="en-US" dirty="0"/>
              <a:t>Number of Workouts</a:t>
            </a:r>
          </a:p>
          <a:p>
            <a:r>
              <a:rPr lang="en-US" dirty="0"/>
              <a:t>Workout Duration</a:t>
            </a:r>
          </a:p>
          <a:p>
            <a:r>
              <a:rPr lang="en-US" dirty="0"/>
              <a:t>Rate of Perceived Exertion (RPE)</a:t>
            </a:r>
          </a:p>
          <a:p>
            <a:endParaRPr lang="en-US" dirty="0"/>
          </a:p>
          <a:p>
            <a:endParaRPr lang="en-US" dirty="0"/>
          </a:p>
          <a:p>
            <a:endParaRPr lang="en-US" dirty="0"/>
          </a:p>
        </p:txBody>
      </p:sp>
      <p:pic>
        <p:nvPicPr>
          <p:cNvPr id="7170" name="Picture 2" descr="Strong - Workout Tracker &amp; Gym Log">
            <a:extLst>
              <a:ext uri="{FF2B5EF4-FFF2-40B4-BE49-F238E27FC236}">
                <a16:creationId xmlns:a16="http://schemas.microsoft.com/office/drawing/2014/main" id="{4A344FD2-8669-D547-86B7-FEF5CC112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250" y="277368"/>
            <a:ext cx="6195291" cy="6303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40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myfitnesspal</a:t>
            </a:r>
            <a:endParaRPr lang="en-US" dirty="0"/>
          </a:p>
        </p:txBody>
      </p:sp>
      <p:sp>
        <p:nvSpPr>
          <p:cNvPr id="3" name="Content Placeholder 2"/>
          <p:cNvSpPr>
            <a:spLocks noGrp="1"/>
          </p:cNvSpPr>
          <p:nvPr>
            <p:ph sz="half" idx="1"/>
          </p:nvPr>
        </p:nvSpPr>
        <p:spPr/>
        <p:txBody>
          <a:bodyPr/>
          <a:lstStyle/>
          <a:p>
            <a:r>
              <a:rPr lang="en-US" dirty="0"/>
              <a:t>Calories</a:t>
            </a:r>
          </a:p>
          <a:p>
            <a:r>
              <a:rPr lang="en-US" dirty="0"/>
              <a:t>Carbs</a:t>
            </a:r>
          </a:p>
          <a:p>
            <a:r>
              <a:rPr lang="en-US" dirty="0"/>
              <a:t>Fat</a:t>
            </a:r>
          </a:p>
          <a:p>
            <a:r>
              <a:rPr lang="en-US" dirty="0"/>
              <a:t>Protein</a:t>
            </a:r>
          </a:p>
          <a:p>
            <a:r>
              <a:rPr lang="en-US" dirty="0"/>
              <a:t>Sodium</a:t>
            </a:r>
          </a:p>
          <a:p>
            <a:r>
              <a:rPr lang="en-US" dirty="0"/>
              <a:t>Sugar</a:t>
            </a:r>
          </a:p>
          <a:p>
            <a:endParaRPr lang="en-US" dirty="0"/>
          </a:p>
          <a:p>
            <a:endParaRPr lang="en-US" dirty="0"/>
          </a:p>
          <a:p>
            <a:endParaRPr lang="en-US" dirty="0"/>
          </a:p>
        </p:txBody>
      </p:sp>
      <p:pic>
        <p:nvPicPr>
          <p:cNvPr id="9218" name="Picture 2" descr="Health App Review of the Month: MyFitnessPal - The Calorie Counter -  ThinkHealth">
            <a:extLst>
              <a:ext uri="{FF2B5EF4-FFF2-40B4-BE49-F238E27FC236}">
                <a16:creationId xmlns:a16="http://schemas.microsoft.com/office/drawing/2014/main" id="{D95E81D7-1841-204D-A941-C29F4345E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6981" y="618744"/>
            <a:ext cx="3161538" cy="562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05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Fitness 16x9</Template>
  <TotalTime>1342</TotalTime>
  <Words>3397</Words>
  <Application>Microsoft Macintosh PowerPoint</Application>
  <PresentationFormat>Widescreen</PresentationFormat>
  <Paragraphs>257</Paragraphs>
  <Slides>47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Cambria Math</vt:lpstr>
      <vt:lpstr>Health Fitness 16x9</vt:lpstr>
      <vt:lpstr>Analyzing my health &amp; fitness data</vt:lpstr>
      <vt:lpstr>Content overview</vt:lpstr>
      <vt:lpstr>background</vt:lpstr>
      <vt:lpstr>SPORTS AND NUTRITION HAVE ALWAYS BEEN A LARGE COMPONENT IN MY LIFE.</vt:lpstr>
      <vt:lpstr>Dataset</vt:lpstr>
      <vt:lpstr>Apple health</vt:lpstr>
      <vt:lpstr>Apple watch</vt:lpstr>
      <vt:lpstr>strong</vt:lpstr>
      <vt:lpstr>myfitnesspal</vt:lpstr>
      <vt:lpstr>pipeline</vt:lpstr>
      <vt:lpstr>Final dataset</vt:lpstr>
      <vt:lpstr>eda</vt:lpstr>
      <vt:lpstr>Distributions</vt:lpstr>
      <vt:lpstr>correlations</vt:lpstr>
      <vt:lpstr>analysis</vt:lpstr>
      <vt:lpstr>research questions</vt:lpstr>
      <vt:lpstr>What is my body fat percentage?</vt:lpstr>
      <vt:lpstr>Model 1: Full first-order model</vt:lpstr>
      <vt:lpstr>Model 2: reduced model</vt:lpstr>
      <vt:lpstr>Model 3: stepwise regression</vt:lpstr>
      <vt:lpstr>Model 4: Best subsets</vt:lpstr>
      <vt:lpstr>evaluation</vt:lpstr>
      <vt:lpstr>Diagnostics</vt:lpstr>
      <vt:lpstr>prediction</vt:lpstr>
      <vt:lpstr>conclusion</vt:lpstr>
      <vt:lpstr>How much food should I eat daily to maintain current physique?</vt:lpstr>
      <vt:lpstr>Model 1: first-order model</vt:lpstr>
      <vt:lpstr>Diagnostics</vt:lpstr>
      <vt:lpstr>Model 2: WLS Regression</vt:lpstr>
      <vt:lpstr>evaluation</vt:lpstr>
      <vt:lpstr>prediction</vt:lpstr>
      <vt:lpstr>conclusion</vt:lpstr>
      <vt:lpstr>IIFYM or counting calories?</vt:lpstr>
      <vt:lpstr>Model 1: Full second-order model</vt:lpstr>
      <vt:lpstr>Diagnostics</vt:lpstr>
      <vt:lpstr>Model 2: OLS w/ Y transformed</vt:lpstr>
      <vt:lpstr>Model 3: WLS Regression</vt:lpstr>
      <vt:lpstr>evaluation</vt:lpstr>
      <vt:lpstr>prediction</vt:lpstr>
      <vt:lpstr>conclusion</vt:lpstr>
      <vt:lpstr>Appendix</vt:lpstr>
      <vt:lpstr>Distributions</vt:lpstr>
      <vt:lpstr>Distributions</vt:lpstr>
      <vt:lpstr>Distributions</vt:lpstr>
      <vt:lpstr>Distributions</vt:lpstr>
      <vt:lpstr>Distributions</vt:lpstr>
      <vt:lpstr>Distributions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my health &amp; fitness data</dc:title>
  <dc:creator>Aman Chopra</dc:creator>
  <cp:lastModifiedBy>Aman Chopra</cp:lastModifiedBy>
  <cp:revision>26</cp:revision>
  <dcterms:created xsi:type="dcterms:W3CDTF">2021-04-19T21:08:59Z</dcterms:created>
  <dcterms:modified xsi:type="dcterms:W3CDTF">2021-04-20T19:31:21Z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